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3"/>
  </p:notesMasterIdLst>
  <p:handoutMasterIdLst>
    <p:handoutMasterId r:id="rId24"/>
  </p:handoutMasterIdLst>
  <p:sldIdLst>
    <p:sldId id="340" r:id="rId3"/>
    <p:sldId id="312" r:id="rId4"/>
    <p:sldId id="356" r:id="rId5"/>
    <p:sldId id="381" r:id="rId6"/>
    <p:sldId id="373" r:id="rId7"/>
    <p:sldId id="382" r:id="rId8"/>
    <p:sldId id="374" r:id="rId9"/>
    <p:sldId id="383" r:id="rId10"/>
    <p:sldId id="376" r:id="rId11"/>
    <p:sldId id="372" r:id="rId12"/>
    <p:sldId id="364" r:id="rId13"/>
    <p:sldId id="362" r:id="rId14"/>
    <p:sldId id="367" r:id="rId15"/>
    <p:sldId id="377" r:id="rId16"/>
    <p:sldId id="378" r:id="rId17"/>
    <p:sldId id="384" r:id="rId18"/>
    <p:sldId id="385" r:id="rId19"/>
    <p:sldId id="386" r:id="rId20"/>
    <p:sldId id="387" r:id="rId21"/>
    <p:sldId id="371" r:id="rId22"/>
  </p:sldIdLst>
  <p:sldSz cx="9144000" cy="5715000" type="screen16x10"/>
  <p:notesSz cx="6797675" cy="9926638"/>
  <p:defaultTextStyle>
    <a:defPPr>
      <a:defRPr lang="it-IT"/>
    </a:defPPr>
    <a:lvl1pPr marL="0" algn="l" defTabSz="762010" rtl="0" eaLnBrk="1" latinLnBrk="0" hangingPunct="1">
      <a:defRPr sz="1500" kern="1200">
        <a:solidFill>
          <a:schemeClr val="tx1"/>
        </a:solidFill>
        <a:latin typeface="+mn-lt"/>
        <a:ea typeface="+mn-ea"/>
        <a:cs typeface="+mn-cs"/>
      </a:defRPr>
    </a:lvl1pPr>
    <a:lvl2pPr marL="381005" algn="l" defTabSz="762010" rtl="0" eaLnBrk="1" latinLnBrk="0" hangingPunct="1">
      <a:defRPr sz="1500" kern="1200">
        <a:solidFill>
          <a:schemeClr val="tx1"/>
        </a:solidFill>
        <a:latin typeface="+mn-lt"/>
        <a:ea typeface="+mn-ea"/>
        <a:cs typeface="+mn-cs"/>
      </a:defRPr>
    </a:lvl2pPr>
    <a:lvl3pPr marL="762010" algn="l" defTabSz="762010" rtl="0" eaLnBrk="1" latinLnBrk="0" hangingPunct="1">
      <a:defRPr sz="1500" kern="1200">
        <a:solidFill>
          <a:schemeClr val="tx1"/>
        </a:solidFill>
        <a:latin typeface="+mn-lt"/>
        <a:ea typeface="+mn-ea"/>
        <a:cs typeface="+mn-cs"/>
      </a:defRPr>
    </a:lvl3pPr>
    <a:lvl4pPr marL="1143015" algn="l" defTabSz="762010" rtl="0" eaLnBrk="1" latinLnBrk="0" hangingPunct="1">
      <a:defRPr sz="1500" kern="1200">
        <a:solidFill>
          <a:schemeClr val="tx1"/>
        </a:solidFill>
        <a:latin typeface="+mn-lt"/>
        <a:ea typeface="+mn-ea"/>
        <a:cs typeface="+mn-cs"/>
      </a:defRPr>
    </a:lvl4pPr>
    <a:lvl5pPr marL="1524020" algn="l" defTabSz="762010" rtl="0" eaLnBrk="1" latinLnBrk="0" hangingPunct="1">
      <a:defRPr sz="1500" kern="1200">
        <a:solidFill>
          <a:schemeClr val="tx1"/>
        </a:solidFill>
        <a:latin typeface="+mn-lt"/>
        <a:ea typeface="+mn-ea"/>
        <a:cs typeface="+mn-cs"/>
      </a:defRPr>
    </a:lvl5pPr>
    <a:lvl6pPr marL="1905025" algn="l" defTabSz="762010" rtl="0" eaLnBrk="1" latinLnBrk="0" hangingPunct="1">
      <a:defRPr sz="1500" kern="1200">
        <a:solidFill>
          <a:schemeClr val="tx1"/>
        </a:solidFill>
        <a:latin typeface="+mn-lt"/>
        <a:ea typeface="+mn-ea"/>
        <a:cs typeface="+mn-cs"/>
      </a:defRPr>
    </a:lvl6pPr>
    <a:lvl7pPr marL="2286031" algn="l" defTabSz="762010" rtl="0" eaLnBrk="1" latinLnBrk="0" hangingPunct="1">
      <a:defRPr sz="1500" kern="1200">
        <a:solidFill>
          <a:schemeClr val="tx1"/>
        </a:solidFill>
        <a:latin typeface="+mn-lt"/>
        <a:ea typeface="+mn-ea"/>
        <a:cs typeface="+mn-cs"/>
      </a:defRPr>
    </a:lvl7pPr>
    <a:lvl8pPr marL="2667036" algn="l" defTabSz="762010" rtl="0" eaLnBrk="1" latinLnBrk="0" hangingPunct="1">
      <a:defRPr sz="1500" kern="1200">
        <a:solidFill>
          <a:schemeClr val="tx1"/>
        </a:solidFill>
        <a:latin typeface="+mn-lt"/>
        <a:ea typeface="+mn-ea"/>
        <a:cs typeface="+mn-cs"/>
      </a:defRPr>
    </a:lvl8pPr>
    <a:lvl9pPr marL="3048040" algn="l" defTabSz="762010" rtl="0" eaLnBrk="1" latinLnBrk="0" hangingPunct="1">
      <a:defRPr sz="15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5760" userDrawn="1">
          <p15:clr>
            <a:srgbClr val="A4A3A4"/>
          </p15:clr>
        </p15:guide>
        <p15:guide id="3" pos="316" userDrawn="1">
          <p15:clr>
            <a:srgbClr val="A4A3A4"/>
          </p15:clr>
        </p15:guide>
        <p15:guide id="4" pos="11203" userDrawn="1">
          <p15:clr>
            <a:srgbClr val="A4A3A4"/>
          </p15:clr>
        </p15:guide>
        <p15:guide id="5" orient="horz" pos="3240" userDrawn="1">
          <p15:clr>
            <a:srgbClr val="A4A3A4"/>
          </p15:clr>
        </p15:guide>
        <p15:guide id="6" orient="horz" pos="5508" userDrawn="1">
          <p15:clr>
            <a:srgbClr val="A4A3A4"/>
          </p15:clr>
        </p15:guide>
        <p15:guide id="7" orient="horz" pos="972" userDrawn="1">
          <p15:clr>
            <a:srgbClr val="A4A3A4"/>
          </p15:clr>
        </p15:guide>
        <p15:guide id="8" pos="2834" userDrawn="1">
          <p15:clr>
            <a:srgbClr val="A4A3A4"/>
          </p15:clr>
        </p15:guide>
        <p15:guide id="9" pos="8708" userDrawn="1">
          <p15:clr>
            <a:srgbClr val="A4A3A4"/>
          </p15:clr>
        </p15:guide>
        <p15:guide id="10" orient="horz" pos="1152">
          <p15:clr>
            <a:srgbClr val="A4A3A4"/>
          </p15:clr>
        </p15:guide>
        <p15:guide id="11" pos="1679">
          <p15:clr>
            <a:srgbClr val="A4A3A4"/>
          </p15:clr>
        </p15:guide>
        <p15:guide id="12" pos="9859">
          <p15:clr>
            <a:srgbClr val="A4A3A4"/>
          </p15:clr>
        </p15:guide>
        <p15:guide id="13" orient="horz" pos="1800">
          <p15:clr>
            <a:srgbClr val="A4A3A4"/>
          </p15:clr>
        </p15:guide>
        <p15:guide id="14" orient="horz" pos="3060">
          <p15:clr>
            <a:srgbClr val="A4A3A4"/>
          </p15:clr>
        </p15:guide>
        <p15:guide id="15" orient="horz" pos="540">
          <p15:clr>
            <a:srgbClr val="A4A3A4"/>
          </p15:clr>
        </p15:guide>
        <p15:guide id="16" orient="horz" pos="640">
          <p15:clr>
            <a:srgbClr val="A4A3A4"/>
          </p15:clr>
        </p15:guide>
        <p15:guide id="17" pos="2881">
          <p15:clr>
            <a:srgbClr val="A4A3A4"/>
          </p15:clr>
        </p15:guide>
        <p15:guide id="18" pos="158">
          <p15:clr>
            <a:srgbClr val="A4A3A4"/>
          </p15:clr>
        </p15:guide>
        <p15:guide id="19" pos="5602">
          <p15:clr>
            <a:srgbClr val="A4A3A4"/>
          </p15:clr>
        </p15:guide>
        <p15:guide id="20" pos="1417">
          <p15:clr>
            <a:srgbClr val="A4A3A4"/>
          </p15:clr>
        </p15:guide>
        <p15:guide id="21" pos="4354">
          <p15:clr>
            <a:srgbClr val="A4A3A4"/>
          </p15:clr>
        </p15:guide>
        <p15:guide id="22" pos="840">
          <p15:clr>
            <a:srgbClr val="A4A3A4"/>
          </p15:clr>
        </p15:guide>
        <p15:guide id="23" pos="4930">
          <p15:clr>
            <a:srgbClr val="A4A3A4"/>
          </p15:clr>
        </p15:guide>
      </p15:sldGuideLst>
    </p:ext>
    <p:ext uri="{2D200454-40CA-4A62-9FC3-DE9A4176ACB9}">
      <p15:notesGuideLst xmlns=""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0033CC"/>
    <a:srgbClr val="003399"/>
    <a:srgbClr val="595959"/>
    <a:srgbClr val="9A9A9A"/>
    <a:srgbClr val="000066"/>
    <a:srgbClr val="00003A"/>
    <a:srgbClr val="00003E"/>
    <a:srgbClr val="333333"/>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00" autoAdjust="0"/>
    <p:restoredTop sz="96806" autoAdjust="0"/>
  </p:normalViewPr>
  <p:slideViewPr>
    <p:cSldViewPr snapToGrid="0" showGuides="1">
      <p:cViewPr>
        <p:scale>
          <a:sx n="102" d="100"/>
          <a:sy n="102" d="100"/>
        </p:scale>
        <p:origin x="-72" y="-306"/>
      </p:cViewPr>
      <p:guideLst>
        <p:guide orient="horz" pos="3240"/>
        <p:guide orient="horz" pos="5508"/>
        <p:guide orient="horz" pos="972"/>
        <p:guide orient="horz" pos="1152"/>
        <p:guide orient="horz" pos="1800"/>
        <p:guide orient="horz" pos="3060"/>
        <p:guide orient="horz" pos="540"/>
        <p:guide orient="horz" pos="640"/>
        <p:guide pos="5760"/>
        <p:guide pos="316"/>
        <p:guide pos="11203"/>
        <p:guide pos="2834"/>
        <p:guide pos="8708"/>
        <p:guide pos="1679"/>
        <p:guide pos="9859"/>
        <p:guide pos="2881"/>
        <p:guide pos="158"/>
        <p:guide pos="5602"/>
        <p:guide pos="1417"/>
        <p:guide pos="4354"/>
        <p:guide pos="840"/>
        <p:guide pos="4930"/>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73" d="100"/>
          <a:sy n="73" d="100"/>
        </p:scale>
        <p:origin x="-2148"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5" y="0"/>
            <a:ext cx="2945659" cy="498056"/>
          </a:xfrm>
          <a:prstGeom prst="rect">
            <a:avLst/>
          </a:prstGeom>
        </p:spPr>
        <p:txBody>
          <a:bodyPr vert="horz" lIns="91440" tIns="45720" rIns="91440" bIns="45720" rtlCol="0"/>
          <a:lstStyle>
            <a:lvl1pPr algn="r">
              <a:defRPr sz="1200"/>
            </a:lvl1pPr>
          </a:lstStyle>
          <a:p>
            <a:fld id="{D0854600-807B-4C10-8508-F0667DA4F806}" type="datetimeFigureOut">
              <a:rPr lang="it-IT" smtClean="0"/>
              <a:pPr/>
              <a:t>05/02/2020</a:t>
            </a:fld>
            <a:endParaRPr lang="it-IT"/>
          </a:p>
        </p:txBody>
      </p:sp>
      <p:sp>
        <p:nvSpPr>
          <p:cNvPr id="4" name="Segnaposto piè di pagina 3"/>
          <p:cNvSpPr>
            <a:spLocks noGrp="1"/>
          </p:cNvSpPr>
          <p:nvPr>
            <p:ph type="ftr" sz="quarter" idx="2"/>
          </p:nvPr>
        </p:nvSpPr>
        <p:spPr>
          <a:xfrm>
            <a:off x="2" y="9428585"/>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5" y="9428585"/>
            <a:ext cx="2945659" cy="498055"/>
          </a:xfrm>
          <a:prstGeom prst="rect">
            <a:avLst/>
          </a:prstGeom>
        </p:spPr>
        <p:txBody>
          <a:bodyPr vert="horz" lIns="91440" tIns="45720" rIns="91440" bIns="45720" rtlCol="0" anchor="b"/>
          <a:lstStyle>
            <a:lvl1pPr algn="r">
              <a:defRPr sz="1200"/>
            </a:lvl1pPr>
          </a:lstStyle>
          <a:p>
            <a:fld id="{E31013AD-332F-44BC-8C19-3D556C4841EF}" type="slidenum">
              <a:rPr lang="it-IT" smtClean="0"/>
              <a:pPr/>
              <a:t>‹N›</a:t>
            </a:fld>
            <a:endParaRPr lang="it-IT"/>
          </a:p>
        </p:txBody>
      </p:sp>
    </p:spTree>
    <p:extLst>
      <p:ext uri="{BB962C8B-B14F-4D97-AF65-F5344CB8AC3E}">
        <p14:creationId xmlns:p14="http://schemas.microsoft.com/office/powerpoint/2010/main" val="1063840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5" y="0"/>
            <a:ext cx="2945659" cy="498056"/>
          </a:xfrm>
          <a:prstGeom prst="rect">
            <a:avLst/>
          </a:prstGeom>
        </p:spPr>
        <p:txBody>
          <a:bodyPr vert="horz" lIns="91440" tIns="45720" rIns="91440" bIns="45720" rtlCol="0"/>
          <a:lstStyle>
            <a:lvl1pPr algn="r">
              <a:defRPr sz="1200"/>
            </a:lvl1pPr>
          </a:lstStyle>
          <a:p>
            <a:fld id="{7AA472CB-A9C3-4F2E-B952-8B9C48D7F063}" type="datetimeFigureOut">
              <a:rPr lang="it-IT" smtClean="0"/>
              <a:pPr/>
              <a:t>05/02/2020</a:t>
            </a:fld>
            <a:endParaRPr lang="it-IT"/>
          </a:p>
        </p:txBody>
      </p:sp>
      <p:sp>
        <p:nvSpPr>
          <p:cNvPr id="4" name="Segnaposto immagine diapositiva 3"/>
          <p:cNvSpPr>
            <a:spLocks noGrp="1" noRot="1" noChangeAspect="1"/>
          </p:cNvSpPr>
          <p:nvPr>
            <p:ph type="sldImg" idx="2"/>
          </p:nvPr>
        </p:nvSpPr>
        <p:spPr>
          <a:xfrm>
            <a:off x="719138" y="1241425"/>
            <a:ext cx="5359400"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2" y="9428585"/>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5" y="9428585"/>
            <a:ext cx="2945659" cy="498055"/>
          </a:xfrm>
          <a:prstGeom prst="rect">
            <a:avLst/>
          </a:prstGeom>
        </p:spPr>
        <p:txBody>
          <a:bodyPr vert="horz" lIns="91440" tIns="45720" rIns="91440" bIns="45720" rtlCol="0" anchor="b"/>
          <a:lstStyle>
            <a:lvl1pPr algn="r">
              <a:defRPr sz="1200"/>
            </a:lvl1pPr>
          </a:lstStyle>
          <a:p>
            <a:fld id="{7CB11B91-3E5C-4346-A2C6-F17CC5CB628C}" type="slidenum">
              <a:rPr lang="it-IT" smtClean="0"/>
              <a:pPr/>
              <a:t>‹N›</a:t>
            </a:fld>
            <a:endParaRPr lang="it-IT"/>
          </a:p>
        </p:txBody>
      </p:sp>
    </p:spTree>
    <p:extLst>
      <p:ext uri="{BB962C8B-B14F-4D97-AF65-F5344CB8AC3E}">
        <p14:creationId xmlns:p14="http://schemas.microsoft.com/office/powerpoint/2010/main" val="3318828339"/>
      </p:ext>
    </p:extLst>
  </p:cSld>
  <p:clrMap bg1="lt1" tx1="dk1" bg2="lt2" tx2="dk2" accent1="accent1" accent2="accent2" accent3="accent3" accent4="accent4" accent5="accent5" accent6="accent6" hlink="hlink" folHlink="folHlink"/>
  <p:notesStyle>
    <a:lvl1pPr marL="0" algn="l" defTabSz="762010" rtl="0" eaLnBrk="1" latinLnBrk="0" hangingPunct="1">
      <a:defRPr sz="1000" kern="1200">
        <a:solidFill>
          <a:schemeClr val="tx1"/>
        </a:solidFill>
        <a:latin typeface="+mn-lt"/>
        <a:ea typeface="+mn-ea"/>
        <a:cs typeface="+mn-cs"/>
      </a:defRPr>
    </a:lvl1pPr>
    <a:lvl2pPr marL="381005" algn="l" defTabSz="762010" rtl="0" eaLnBrk="1" latinLnBrk="0" hangingPunct="1">
      <a:defRPr sz="1000" kern="1200">
        <a:solidFill>
          <a:schemeClr val="tx1"/>
        </a:solidFill>
        <a:latin typeface="+mn-lt"/>
        <a:ea typeface="+mn-ea"/>
        <a:cs typeface="+mn-cs"/>
      </a:defRPr>
    </a:lvl2pPr>
    <a:lvl3pPr marL="762010" algn="l" defTabSz="762010" rtl="0" eaLnBrk="1" latinLnBrk="0" hangingPunct="1">
      <a:defRPr sz="1000" kern="1200">
        <a:solidFill>
          <a:schemeClr val="tx1"/>
        </a:solidFill>
        <a:latin typeface="+mn-lt"/>
        <a:ea typeface="+mn-ea"/>
        <a:cs typeface="+mn-cs"/>
      </a:defRPr>
    </a:lvl3pPr>
    <a:lvl4pPr marL="1143015" algn="l" defTabSz="762010" rtl="0" eaLnBrk="1" latinLnBrk="0" hangingPunct="1">
      <a:defRPr sz="1000" kern="1200">
        <a:solidFill>
          <a:schemeClr val="tx1"/>
        </a:solidFill>
        <a:latin typeface="+mn-lt"/>
        <a:ea typeface="+mn-ea"/>
        <a:cs typeface="+mn-cs"/>
      </a:defRPr>
    </a:lvl4pPr>
    <a:lvl5pPr marL="1524020" algn="l" defTabSz="762010" rtl="0" eaLnBrk="1" latinLnBrk="0" hangingPunct="1">
      <a:defRPr sz="1000" kern="1200">
        <a:solidFill>
          <a:schemeClr val="tx1"/>
        </a:solidFill>
        <a:latin typeface="+mn-lt"/>
        <a:ea typeface="+mn-ea"/>
        <a:cs typeface="+mn-cs"/>
      </a:defRPr>
    </a:lvl5pPr>
    <a:lvl6pPr marL="1905025" algn="l" defTabSz="762010" rtl="0" eaLnBrk="1" latinLnBrk="0" hangingPunct="1">
      <a:defRPr sz="1000" kern="1200">
        <a:solidFill>
          <a:schemeClr val="tx1"/>
        </a:solidFill>
        <a:latin typeface="+mn-lt"/>
        <a:ea typeface="+mn-ea"/>
        <a:cs typeface="+mn-cs"/>
      </a:defRPr>
    </a:lvl6pPr>
    <a:lvl7pPr marL="2286031" algn="l" defTabSz="762010" rtl="0" eaLnBrk="1" latinLnBrk="0" hangingPunct="1">
      <a:defRPr sz="1000" kern="1200">
        <a:solidFill>
          <a:schemeClr val="tx1"/>
        </a:solidFill>
        <a:latin typeface="+mn-lt"/>
        <a:ea typeface="+mn-ea"/>
        <a:cs typeface="+mn-cs"/>
      </a:defRPr>
    </a:lvl7pPr>
    <a:lvl8pPr marL="2667036" algn="l" defTabSz="762010" rtl="0" eaLnBrk="1" latinLnBrk="0" hangingPunct="1">
      <a:defRPr sz="1000" kern="1200">
        <a:solidFill>
          <a:schemeClr val="tx1"/>
        </a:solidFill>
        <a:latin typeface="+mn-lt"/>
        <a:ea typeface="+mn-ea"/>
        <a:cs typeface="+mn-cs"/>
      </a:defRPr>
    </a:lvl8pPr>
    <a:lvl9pPr marL="3048040" algn="l" defTabSz="76201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19138" y="1241425"/>
            <a:ext cx="5359400" cy="3349625"/>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CB11B91-3E5C-4346-A2C6-F17CC5CB628C}" type="slidenum">
              <a:rPr lang="it-IT" smtClean="0"/>
              <a:pPr/>
              <a:t>1</a:t>
            </a:fld>
            <a:endParaRPr lang="it-IT"/>
          </a:p>
        </p:txBody>
      </p:sp>
    </p:spTree>
    <p:extLst>
      <p:ext uri="{BB962C8B-B14F-4D97-AF65-F5344CB8AC3E}">
        <p14:creationId xmlns:p14="http://schemas.microsoft.com/office/powerpoint/2010/main" val="188527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719138" y="1241425"/>
            <a:ext cx="5359400" cy="3349625"/>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7CB11B91-3E5C-4346-A2C6-F17CC5CB628C}" type="slidenum">
              <a:rPr lang="it-IT" smtClean="0"/>
              <a:pPr/>
              <a:t>20</a:t>
            </a:fld>
            <a:endParaRPr lang="it-IT"/>
          </a:p>
        </p:txBody>
      </p:sp>
    </p:spTree>
    <p:extLst>
      <p:ext uri="{BB962C8B-B14F-4D97-AF65-F5344CB8AC3E}">
        <p14:creationId xmlns:p14="http://schemas.microsoft.com/office/powerpoint/2010/main" val="244800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tal empty">
    <p:spTree>
      <p:nvGrpSpPr>
        <p:cNvPr id="1" name=""/>
        <p:cNvGrpSpPr/>
        <p:nvPr/>
      </p:nvGrpSpPr>
      <p:grpSpPr>
        <a:xfrm>
          <a:off x="0" y="0"/>
          <a:ext cx="0" cy="0"/>
          <a:chOff x="0" y="0"/>
          <a:chExt cx="0" cy="0"/>
        </a:xfrm>
      </p:grpSpPr>
      <p:sp>
        <p:nvSpPr>
          <p:cNvPr id="4" name="Segnaposto numero diapositiva 3"/>
          <p:cNvSpPr>
            <a:spLocks noGrp="1"/>
          </p:cNvSpPr>
          <p:nvPr>
            <p:ph type="sldNum" sz="quarter" idx="11"/>
          </p:nvPr>
        </p:nvSpPr>
        <p:spPr/>
        <p:txBody>
          <a:bodyPr/>
          <a:lstStyle/>
          <a:p>
            <a:fld id="{78B2EA24-2CD5-4D74-895C-50864316EB70}" type="slidenum">
              <a:rPr lang="it-IT" smtClean="0"/>
              <a:pPr/>
              <a:t>‹N›</a:t>
            </a:fld>
            <a:endParaRPr lang="it-IT"/>
          </a:p>
        </p:txBody>
      </p:sp>
      <p:sp>
        <p:nvSpPr>
          <p:cNvPr id="5" name="Titolo 1"/>
          <p:cNvSpPr>
            <a:spLocks noGrp="1"/>
          </p:cNvSpPr>
          <p:nvPr>
            <p:ph type="title" hasCustomPrompt="1"/>
          </p:nvPr>
        </p:nvSpPr>
        <p:spPr>
          <a:xfrm>
            <a:off x="250848" y="105834"/>
            <a:ext cx="8642306" cy="700000"/>
          </a:xfrm>
        </p:spPr>
        <p:txBody>
          <a:bodyPr anchor="ctr"/>
          <a:lstStyle>
            <a:lvl1pPr algn="ctr">
              <a:defRPr>
                <a:solidFill>
                  <a:srgbClr val="595959"/>
                </a:solidFill>
              </a:defRPr>
            </a:lvl1pPr>
          </a:lstStyle>
          <a:p>
            <a:r>
              <a:rPr lang="it-IT" dirty="0" smtClean="0"/>
              <a:t>Inserisci titolo</a:t>
            </a:r>
            <a:endParaRPr lang="it-IT" dirty="0"/>
          </a:p>
        </p:txBody>
      </p:sp>
      <p:sp>
        <p:nvSpPr>
          <p:cNvPr id="8" name="Date Placeholder 3"/>
          <p:cNvSpPr>
            <a:spLocks noGrp="1"/>
          </p:cNvSpPr>
          <p:nvPr>
            <p:ph type="dt" sz="half" idx="2"/>
          </p:nvPr>
        </p:nvSpPr>
        <p:spPr>
          <a:xfrm>
            <a:off x="3543697" y="5386877"/>
            <a:ext cx="2057400" cy="304271"/>
          </a:xfrm>
          <a:prstGeom prst="rect">
            <a:avLst/>
          </a:prstGeom>
        </p:spPr>
        <p:txBody>
          <a:bodyPr vert="horz" lIns="50804" tIns="25402" rIns="50804" bIns="25402" rtlCol="0" anchor="ctr"/>
          <a:lstStyle>
            <a:lvl1pPr algn="ctr">
              <a:defRPr sz="800">
                <a:solidFill>
                  <a:srgbClr val="595959"/>
                </a:solidFill>
              </a:defRPr>
            </a:lvl1pPr>
          </a:lstStyle>
          <a:p>
            <a:fld id="{285A15CA-92E3-4D57-AA32-78CBF4189FF2}" type="datetime1">
              <a:rPr lang="it-IT" smtClean="0"/>
              <a:pPr/>
              <a:t>05/02/2020</a:t>
            </a:fld>
            <a:endParaRPr lang="it-IT" dirty="0"/>
          </a:p>
        </p:txBody>
      </p:sp>
    </p:spTree>
    <p:extLst>
      <p:ext uri="{BB962C8B-B14F-4D97-AF65-F5344CB8AC3E}">
        <p14:creationId xmlns:p14="http://schemas.microsoft.com/office/powerpoint/2010/main" val="1199329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uota con barra BLU">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DD44E845-1185-4E28-855C-16A579054673}" type="datetime1">
              <a:rPr lang="it-IT" smtClean="0"/>
              <a:pPr/>
              <a:t>05/02/2020</a:t>
            </a:fld>
            <a:endParaRPr lang="it-IT"/>
          </a:p>
        </p:txBody>
      </p:sp>
      <p:sp>
        <p:nvSpPr>
          <p:cNvPr id="4" name="Segnaposto numero diapositiva 3"/>
          <p:cNvSpPr>
            <a:spLocks noGrp="1"/>
          </p:cNvSpPr>
          <p:nvPr>
            <p:ph type="sldNum" sz="quarter" idx="11"/>
          </p:nvPr>
        </p:nvSpPr>
        <p:spPr/>
        <p:txBody>
          <a:bodyPr/>
          <a:lstStyle/>
          <a:p>
            <a:fld id="{78B2EA24-2CD5-4D74-895C-50864316EB70}" type="slidenum">
              <a:rPr lang="it-IT" smtClean="0"/>
              <a:pPr/>
              <a:t>‹N›</a:t>
            </a:fld>
            <a:endParaRPr lang="it-IT"/>
          </a:p>
        </p:txBody>
      </p:sp>
      <p:pic>
        <p:nvPicPr>
          <p:cNvPr id="5" name="Picture 18" descr="http://www.askpastorc.com/wp-content/uploads/2015/01/ssShadow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63332" y="700003"/>
            <a:ext cx="5417338" cy="2561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p:cNvPicPr>
            <a:picLocks noChangeAspect="1"/>
          </p:cNvPicPr>
          <p:nvPr userDrawn="1"/>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a:off x="250851" y="5172520"/>
            <a:ext cx="973375" cy="428711"/>
          </a:xfrm>
          <a:prstGeom prst="rect">
            <a:avLst/>
          </a:prstGeom>
          <a:ln>
            <a:noFill/>
          </a:ln>
          <a:extLst>
            <a:ext uri="{53640926-AAD7-44D8-BBD7-CCE9431645EC}">
              <a14:shadowObscured xmlns:a14="http://schemas.microsoft.com/office/drawing/2010/main"/>
            </a:ext>
          </a:extLst>
        </p:spPr>
      </p:pic>
      <p:sp>
        <p:nvSpPr>
          <p:cNvPr id="8" name="Titolo 1"/>
          <p:cNvSpPr>
            <a:spLocks noGrp="1"/>
          </p:cNvSpPr>
          <p:nvPr>
            <p:ph type="title" hasCustomPrompt="1"/>
          </p:nvPr>
        </p:nvSpPr>
        <p:spPr>
          <a:xfrm>
            <a:off x="250848" y="105834"/>
            <a:ext cx="8642306" cy="700000"/>
          </a:xfrm>
        </p:spPr>
        <p:txBody>
          <a:bodyPr anchor="ctr"/>
          <a:lstStyle>
            <a:lvl1pPr algn="ctr">
              <a:defRPr>
                <a:solidFill>
                  <a:srgbClr val="595959"/>
                </a:solidFill>
              </a:defRPr>
            </a:lvl1pPr>
          </a:lstStyle>
          <a:p>
            <a:r>
              <a:rPr lang="it-IT" dirty="0" smtClean="0"/>
              <a:t>Inserisci titolo</a:t>
            </a:r>
            <a:endParaRPr lang="it-IT" dirty="0"/>
          </a:p>
        </p:txBody>
      </p:sp>
      <p:sp>
        <p:nvSpPr>
          <p:cNvPr id="10" name="Rettangolo 9"/>
          <p:cNvSpPr/>
          <p:nvPr userDrawn="1"/>
        </p:nvSpPr>
        <p:spPr>
          <a:xfrm>
            <a:off x="397" y="800"/>
            <a:ext cx="9144000" cy="6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lIns="50804" tIns="25402" rIns="50804" bIns="25402" rtlCol="0" anchor="ctr"/>
          <a:lstStyle/>
          <a:p>
            <a:pPr lvl="0" algn="ctr"/>
            <a:endParaRPr lang="it-IT"/>
          </a:p>
        </p:txBody>
      </p:sp>
    </p:spTree>
    <p:extLst>
      <p:ext uri="{BB962C8B-B14F-4D97-AF65-F5344CB8AC3E}">
        <p14:creationId xmlns:p14="http://schemas.microsoft.com/office/powerpoint/2010/main" val="43824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uota con barra VIOLA">
    <p:spTree>
      <p:nvGrpSpPr>
        <p:cNvPr id="1" name=""/>
        <p:cNvGrpSpPr/>
        <p:nvPr/>
      </p:nvGrpSpPr>
      <p:grpSpPr>
        <a:xfrm>
          <a:off x="0" y="0"/>
          <a:ext cx="0" cy="0"/>
          <a:chOff x="0" y="0"/>
          <a:chExt cx="0" cy="0"/>
        </a:xfrm>
      </p:grpSpPr>
      <p:sp>
        <p:nvSpPr>
          <p:cNvPr id="4" name="Segnaposto numero diapositiva 3"/>
          <p:cNvSpPr>
            <a:spLocks noGrp="1"/>
          </p:cNvSpPr>
          <p:nvPr>
            <p:ph type="sldNum" sz="quarter" idx="11"/>
          </p:nvPr>
        </p:nvSpPr>
        <p:spPr/>
        <p:txBody>
          <a:bodyPr/>
          <a:lstStyle/>
          <a:p>
            <a:fld id="{78B2EA24-2CD5-4D74-895C-50864316EB70}" type="slidenum">
              <a:rPr lang="it-IT" smtClean="0"/>
              <a:pPr/>
              <a:t>‹N›</a:t>
            </a:fld>
            <a:endParaRPr lang="it-IT"/>
          </a:p>
        </p:txBody>
      </p:sp>
      <p:pic>
        <p:nvPicPr>
          <p:cNvPr id="5" name="Picture 18" descr="http://www.askpastorc.com/wp-content/uploads/2015/01/ssShadow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63332" y="700003"/>
            <a:ext cx="5417338" cy="2561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p:cNvPicPr>
            <a:picLocks noChangeAspect="1"/>
          </p:cNvPicPr>
          <p:nvPr userDrawn="1"/>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a:off x="250851" y="5172520"/>
            <a:ext cx="973375" cy="428711"/>
          </a:xfrm>
          <a:prstGeom prst="rect">
            <a:avLst/>
          </a:prstGeom>
          <a:ln>
            <a:noFill/>
          </a:ln>
          <a:extLst>
            <a:ext uri="{53640926-AAD7-44D8-BBD7-CCE9431645EC}">
              <a14:shadowObscured xmlns:a14="http://schemas.microsoft.com/office/drawing/2010/main"/>
            </a:ext>
          </a:extLst>
        </p:spPr>
      </p:pic>
      <p:sp>
        <p:nvSpPr>
          <p:cNvPr id="8" name="Titolo 1"/>
          <p:cNvSpPr>
            <a:spLocks noGrp="1"/>
          </p:cNvSpPr>
          <p:nvPr>
            <p:ph type="title" hasCustomPrompt="1"/>
          </p:nvPr>
        </p:nvSpPr>
        <p:spPr>
          <a:xfrm>
            <a:off x="250848" y="105834"/>
            <a:ext cx="8642306" cy="700000"/>
          </a:xfrm>
        </p:spPr>
        <p:txBody>
          <a:bodyPr anchor="ctr"/>
          <a:lstStyle>
            <a:lvl1pPr algn="ctr">
              <a:defRPr>
                <a:solidFill>
                  <a:srgbClr val="595959"/>
                </a:solidFill>
              </a:defRPr>
            </a:lvl1pPr>
          </a:lstStyle>
          <a:p>
            <a:r>
              <a:rPr lang="it-IT" dirty="0" smtClean="0"/>
              <a:t>Inserisci titolo</a:t>
            </a:r>
            <a:endParaRPr lang="it-IT" dirty="0"/>
          </a:p>
        </p:txBody>
      </p:sp>
      <p:sp>
        <p:nvSpPr>
          <p:cNvPr id="10" name="Rettangolo 9"/>
          <p:cNvSpPr/>
          <p:nvPr userDrawn="1"/>
        </p:nvSpPr>
        <p:spPr>
          <a:xfrm>
            <a:off x="397" y="800"/>
            <a:ext cx="9144000" cy="60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50804" tIns="25402" rIns="50804" bIns="25402" rtlCol="0" anchor="ctr"/>
          <a:lstStyle/>
          <a:p>
            <a:pPr lvl="0" algn="ctr"/>
            <a:endParaRPr lang="it-IT"/>
          </a:p>
        </p:txBody>
      </p:sp>
      <p:sp>
        <p:nvSpPr>
          <p:cNvPr id="9" name="Date Placeholder 3"/>
          <p:cNvSpPr>
            <a:spLocks noGrp="1"/>
          </p:cNvSpPr>
          <p:nvPr>
            <p:ph type="dt" sz="half" idx="2"/>
          </p:nvPr>
        </p:nvSpPr>
        <p:spPr>
          <a:xfrm>
            <a:off x="3543697" y="5386877"/>
            <a:ext cx="2057400" cy="304271"/>
          </a:xfrm>
          <a:prstGeom prst="rect">
            <a:avLst/>
          </a:prstGeom>
        </p:spPr>
        <p:txBody>
          <a:bodyPr vert="horz" lIns="50804" tIns="25402" rIns="50804" bIns="25402" rtlCol="0" anchor="ctr"/>
          <a:lstStyle>
            <a:lvl1pPr algn="ctr">
              <a:defRPr sz="800">
                <a:solidFill>
                  <a:srgbClr val="595959"/>
                </a:solidFill>
              </a:defRPr>
            </a:lvl1pPr>
          </a:lstStyle>
          <a:p>
            <a:fld id="{02383258-83A1-45FC-AC63-5F7B362179D8}" type="datetime1">
              <a:rPr lang="it-IT" smtClean="0"/>
              <a:pPr/>
              <a:t>05/02/2020</a:t>
            </a:fld>
            <a:endParaRPr lang="it-IT" dirty="0"/>
          </a:p>
        </p:txBody>
      </p:sp>
    </p:spTree>
    <p:extLst>
      <p:ext uri="{BB962C8B-B14F-4D97-AF65-F5344CB8AC3E}">
        <p14:creationId xmlns:p14="http://schemas.microsoft.com/office/powerpoint/2010/main" val="821651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tti">
    <p:spTree>
      <p:nvGrpSpPr>
        <p:cNvPr id="1" name=""/>
        <p:cNvGrpSpPr/>
        <p:nvPr/>
      </p:nvGrpSpPr>
      <p:grpSpPr>
        <a:xfrm>
          <a:off x="0" y="0"/>
          <a:ext cx="0" cy="0"/>
          <a:chOff x="0" y="0"/>
          <a:chExt cx="0" cy="0"/>
        </a:xfrm>
      </p:grpSpPr>
      <p:sp>
        <p:nvSpPr>
          <p:cNvPr id="4" name="Segnaposto numero diapositiva 3"/>
          <p:cNvSpPr>
            <a:spLocks noGrp="1"/>
          </p:cNvSpPr>
          <p:nvPr>
            <p:ph type="sldNum" sz="quarter" idx="11"/>
          </p:nvPr>
        </p:nvSpPr>
        <p:spPr>
          <a:xfrm>
            <a:off x="8515353" y="5344807"/>
            <a:ext cx="377803" cy="304271"/>
          </a:xfrm>
        </p:spPr>
        <p:txBody>
          <a:bodyPr/>
          <a:lstStyle/>
          <a:p>
            <a:fld id="{78B2EA24-2CD5-4D74-895C-50864316EB70}" type="slidenum">
              <a:rPr lang="it-IT" smtClean="0"/>
              <a:pPr/>
              <a:t>‹N›</a:t>
            </a:fld>
            <a:endParaRPr lang="it-IT"/>
          </a:p>
        </p:txBody>
      </p:sp>
      <p:pic>
        <p:nvPicPr>
          <p:cNvPr id="7" name="Picture 14"/>
          <p:cNvPicPr>
            <a:picLocks noChangeAspect="1"/>
          </p:cNvPicPr>
          <p:nvPr userDrawn="1"/>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a:off x="1348376" y="1586594"/>
            <a:ext cx="2385749" cy="1050774"/>
          </a:xfrm>
          <a:prstGeom prst="rect">
            <a:avLst/>
          </a:prstGeom>
          <a:ln>
            <a:noFill/>
          </a:ln>
          <a:extLst>
            <a:ext uri="{53640926-AAD7-44D8-BBD7-CCE9431645EC}">
              <a14:shadowObscured xmlns:a14="http://schemas.microsoft.com/office/drawing/2010/main"/>
            </a:ext>
          </a:extLst>
        </p:spPr>
      </p:pic>
      <p:sp>
        <p:nvSpPr>
          <p:cNvPr id="13" name="Segnaposto testo 12"/>
          <p:cNvSpPr>
            <a:spLocks noGrp="1"/>
          </p:cNvSpPr>
          <p:nvPr>
            <p:ph type="body" sz="quarter" idx="12" hasCustomPrompt="1"/>
          </p:nvPr>
        </p:nvSpPr>
        <p:spPr>
          <a:xfrm>
            <a:off x="5326843" y="1610588"/>
            <a:ext cx="3261484" cy="421413"/>
          </a:xfrm>
        </p:spPr>
        <p:txBody>
          <a:bodyPr anchor="ctr">
            <a:noAutofit/>
          </a:bodyPr>
          <a:lstStyle>
            <a:lvl1pPr marL="0" indent="0">
              <a:buNone/>
              <a:defRPr sz="2000" b="1" baseline="0">
                <a:solidFill>
                  <a:schemeClr val="tx1"/>
                </a:solidFill>
              </a:defRPr>
            </a:lvl1pPr>
            <a:lvl2pPr marL="0" indent="0">
              <a:buFont typeface="Arial" panose="020B0604020202020204" pitchFamily="34" charset="0"/>
              <a:buNone/>
              <a:defRPr baseline="0"/>
            </a:lvl2pPr>
          </a:lstStyle>
          <a:p>
            <a:pPr lvl="1"/>
            <a:r>
              <a:rPr lang="it-IT" dirty="0" smtClean="0"/>
              <a:t>Nome Cognome</a:t>
            </a:r>
          </a:p>
        </p:txBody>
      </p:sp>
      <p:grpSp>
        <p:nvGrpSpPr>
          <p:cNvPr id="9" name="Gruppo 8"/>
          <p:cNvGrpSpPr/>
          <p:nvPr userDrawn="1"/>
        </p:nvGrpSpPr>
        <p:grpSpPr>
          <a:xfrm>
            <a:off x="1386325" y="3127729"/>
            <a:ext cx="2431626" cy="1249538"/>
            <a:chOff x="2818130" y="5675631"/>
            <a:chExt cx="4862830" cy="2249169"/>
          </a:xfrm>
        </p:grpSpPr>
        <p:grpSp>
          <p:nvGrpSpPr>
            <p:cNvPr id="6" name="Gruppo 5"/>
            <p:cNvGrpSpPr/>
            <p:nvPr userDrawn="1"/>
          </p:nvGrpSpPr>
          <p:grpSpPr>
            <a:xfrm>
              <a:off x="2865846" y="7336277"/>
              <a:ext cx="1187994" cy="588523"/>
              <a:chOff x="501650" y="6661752"/>
              <a:chExt cx="1799998" cy="900000"/>
            </a:xfrm>
          </p:grpSpPr>
          <p:pic>
            <p:nvPicPr>
              <p:cNvPr id="5128" name="Picture 8" descr="circle, color, linkedin icon"/>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1650" y="6661752"/>
                <a:ext cx="899999" cy="900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ircle, color, twitter icon"/>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01649" y="6661752"/>
                <a:ext cx="899999" cy="900000"/>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Rettangolo 34"/>
            <p:cNvSpPr/>
            <p:nvPr/>
          </p:nvSpPr>
          <p:spPr>
            <a:xfrm>
              <a:off x="2818130" y="5675631"/>
              <a:ext cx="4862830" cy="470898"/>
            </a:xfrm>
            <a:prstGeom prst="rect">
              <a:avLst/>
            </a:prstGeom>
          </p:spPr>
          <p:txBody>
            <a:bodyPr wrap="square">
              <a:spAutoFit/>
            </a:bodyPr>
            <a:lstStyle/>
            <a:p>
              <a:pPr defTabSz="907158">
                <a:defRPr/>
              </a:pPr>
              <a:r>
                <a:rPr kumimoji="1" lang="it-IT" sz="1100" dirty="0">
                  <a:solidFill>
                    <a:schemeClr val="tx1"/>
                  </a:solidFill>
                  <a:latin typeface="+mj-lt"/>
                  <a:ea typeface="ＭＳ Ｐゴシック" charset="-128"/>
                </a:rPr>
                <a:t>Via Meravigli, </a:t>
              </a:r>
              <a:r>
                <a:rPr kumimoji="1" lang="it-IT" sz="1100" dirty="0" smtClean="0">
                  <a:solidFill>
                    <a:schemeClr val="tx1"/>
                  </a:solidFill>
                  <a:latin typeface="+mj-lt"/>
                  <a:ea typeface="ＭＳ Ｐゴシック" charset="-128"/>
                </a:rPr>
                <a:t>7 - 20123 </a:t>
              </a:r>
              <a:r>
                <a:rPr kumimoji="1" lang="it-IT" sz="1100" dirty="0">
                  <a:solidFill>
                    <a:schemeClr val="tx1"/>
                  </a:solidFill>
                  <a:latin typeface="+mj-lt"/>
                  <a:ea typeface="ＭＳ Ｐゴシック" charset="-128"/>
                </a:rPr>
                <a:t>Milano</a:t>
              </a:r>
            </a:p>
          </p:txBody>
        </p:sp>
        <p:sp>
          <p:nvSpPr>
            <p:cNvPr id="38" name="Rettangolo 37"/>
            <p:cNvSpPr/>
            <p:nvPr/>
          </p:nvSpPr>
          <p:spPr>
            <a:xfrm>
              <a:off x="2818130" y="6173652"/>
              <a:ext cx="4862830" cy="1080295"/>
            </a:xfrm>
            <a:prstGeom prst="rect">
              <a:avLst/>
            </a:prstGeom>
          </p:spPr>
          <p:txBody>
            <a:bodyPr wrap="square">
              <a:spAutoFit/>
            </a:bodyPr>
            <a:lstStyle/>
            <a:p>
              <a:pPr marL="0" marR="0" indent="0" algn="l" defTabSz="907158" rtl="0" eaLnBrk="1" fontAlgn="auto" latinLnBrk="0" hangingPunct="1">
                <a:lnSpc>
                  <a:spcPct val="100000"/>
                </a:lnSpc>
                <a:spcBef>
                  <a:spcPts val="0"/>
                </a:spcBef>
                <a:spcAft>
                  <a:spcPts val="0"/>
                </a:spcAft>
                <a:buClrTx/>
                <a:buSzTx/>
                <a:buFontTx/>
                <a:buNone/>
                <a:tabLst/>
                <a:defRPr/>
              </a:pPr>
              <a:r>
                <a:rPr lang="it-IT" sz="1100" b="0" kern="1200" dirty="0" smtClean="0">
                  <a:solidFill>
                    <a:srgbClr val="0061A1"/>
                  </a:solidFill>
                  <a:effectLst/>
                  <a:latin typeface="+mj-lt"/>
                  <a:ea typeface="Times New Roman" panose="02020603050405020304" pitchFamily="18" charset="0"/>
                  <a:cs typeface="Arial" panose="020B0604020202020204" pitchFamily="34" charset="0"/>
                </a:rPr>
                <a:t>MAIL  </a:t>
              </a:r>
              <a:r>
                <a:rPr lang="it-IT" sz="1100" b="0" kern="1200" dirty="0" smtClean="0">
                  <a:solidFill>
                    <a:schemeClr val="tx1"/>
                  </a:solidFill>
                  <a:effectLst/>
                  <a:latin typeface="+mj-lt"/>
                  <a:ea typeface="Times New Roman" panose="02020603050405020304" pitchFamily="18" charset="0"/>
                  <a:cs typeface="Arial" panose="020B0604020202020204" pitchFamily="34" charset="0"/>
                </a:rPr>
                <a:t>retepromos@mi.camcom.it</a:t>
              </a:r>
            </a:p>
            <a:p>
              <a:pPr marL="0" marR="0" indent="0" algn="l" defTabSz="907158" rtl="0" eaLnBrk="1" fontAlgn="auto" latinLnBrk="0" hangingPunct="1">
                <a:lnSpc>
                  <a:spcPct val="100000"/>
                </a:lnSpc>
                <a:spcBef>
                  <a:spcPts val="0"/>
                </a:spcBef>
                <a:spcAft>
                  <a:spcPts val="0"/>
                </a:spcAft>
                <a:buClrTx/>
                <a:buSzTx/>
                <a:buFontTx/>
                <a:buNone/>
                <a:tabLst/>
                <a:defRPr/>
              </a:pPr>
              <a:r>
                <a:rPr lang="it-IT" sz="1100" b="0" kern="1200" dirty="0" smtClean="0">
                  <a:solidFill>
                    <a:srgbClr val="0061A1"/>
                  </a:solidFill>
                  <a:effectLst/>
                  <a:latin typeface="+mj-lt"/>
                  <a:ea typeface="Times New Roman" panose="02020603050405020304" pitchFamily="18" charset="0"/>
                  <a:cs typeface="Arial" panose="020B0604020202020204" pitchFamily="34" charset="0"/>
                </a:rPr>
                <a:t>TEL.   </a:t>
              </a:r>
              <a:r>
                <a:rPr lang="it-IT" sz="1100" b="0" kern="1200" dirty="0" smtClean="0">
                  <a:solidFill>
                    <a:schemeClr val="tx1"/>
                  </a:solidFill>
                  <a:effectLst/>
                  <a:latin typeface="+mj-lt"/>
                  <a:ea typeface="Times New Roman" panose="02020603050405020304" pitchFamily="18" charset="0"/>
                  <a:cs typeface="Arial" panose="020B0604020202020204" pitchFamily="34" charset="0"/>
                </a:rPr>
                <a:t>+39 02.8515.5938 - 5150</a:t>
              </a:r>
            </a:p>
            <a:p>
              <a:pPr defTabSz="907158">
                <a:defRPr/>
              </a:pPr>
              <a:r>
                <a:rPr lang="it-IT" sz="1100" b="0" kern="1200" dirty="0" smtClean="0">
                  <a:solidFill>
                    <a:srgbClr val="0061A1"/>
                  </a:solidFill>
                  <a:effectLst/>
                  <a:latin typeface="+mj-lt"/>
                  <a:ea typeface="Times New Roman" panose="02020603050405020304" pitchFamily="18" charset="0"/>
                  <a:cs typeface="Arial" panose="020B0604020202020204" pitchFamily="34" charset="0"/>
                </a:rPr>
                <a:t>WEB  </a:t>
              </a:r>
              <a:r>
                <a:rPr lang="it-IT" sz="1100" b="0" kern="1200" dirty="0" smtClean="0">
                  <a:solidFill>
                    <a:schemeClr val="tx1"/>
                  </a:solidFill>
                  <a:effectLst/>
                  <a:latin typeface="+mj-lt"/>
                  <a:ea typeface="Times New Roman" panose="02020603050405020304" pitchFamily="18" charset="0"/>
                  <a:cs typeface="Arial" panose="020B0604020202020204" pitchFamily="34" charset="0"/>
                </a:rPr>
                <a:t>www.promos-milano.it</a:t>
              </a:r>
              <a:endParaRPr lang="it-IT" sz="1100" b="0" kern="1200" dirty="0">
                <a:solidFill>
                  <a:schemeClr val="tx1"/>
                </a:solidFill>
                <a:effectLst/>
                <a:latin typeface="+mj-lt"/>
                <a:ea typeface="Times New Roman" panose="02020603050405020304" pitchFamily="18" charset="0"/>
                <a:cs typeface="Arial" panose="020B0604020202020204" pitchFamily="34" charset="0"/>
              </a:endParaRPr>
            </a:p>
          </p:txBody>
        </p:sp>
      </p:grpSp>
      <p:sp>
        <p:nvSpPr>
          <p:cNvPr id="2" name="Rettangolo 1"/>
          <p:cNvSpPr/>
          <p:nvPr userDrawn="1"/>
        </p:nvSpPr>
        <p:spPr>
          <a:xfrm>
            <a:off x="250850" y="5264971"/>
            <a:ext cx="8642307" cy="281363"/>
          </a:xfrm>
          <a:prstGeom prst="rect">
            <a:avLst/>
          </a:prstGeom>
        </p:spPr>
        <p:txBody>
          <a:bodyPr wrap="square" lIns="50804" tIns="25402" rIns="50804" bIns="25402">
            <a:spAutoFit/>
          </a:bodyPr>
          <a:lstStyle/>
          <a:p>
            <a:pPr algn="ctr">
              <a:lnSpc>
                <a:spcPct val="115000"/>
              </a:lnSpc>
              <a:spcAft>
                <a:spcPts val="0"/>
              </a:spcAft>
            </a:pPr>
            <a:r>
              <a:rPr lang="it-IT" sz="1300" b="0" dirty="0" smtClean="0">
                <a:solidFill>
                  <a:srgbClr val="0061A1"/>
                </a:solidFill>
                <a:effectLst/>
                <a:latin typeface="Arial Narrow" panose="020B0606020202030204" pitchFamily="34" charset="0"/>
                <a:ea typeface="Times New Roman" panose="02020603050405020304" pitchFamily="18" charset="0"/>
                <a:cs typeface="Times New Roman" panose="02020603050405020304" pitchFamily="18" charset="0"/>
              </a:rPr>
              <a:t>MILANO ● BERGAMO ● CANTÙ ● MONZA ● SAN PAOLO ● MOSCA ● CASABLANCA ● DUBAI</a:t>
            </a:r>
            <a:endParaRPr lang="it-IT" sz="1100" b="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Segnaposto testo 12"/>
          <p:cNvSpPr>
            <a:spLocks noGrp="1"/>
          </p:cNvSpPr>
          <p:nvPr userDrawn="1">
            <p:ph type="body" sz="quarter" idx="14" hasCustomPrompt="1"/>
          </p:nvPr>
        </p:nvSpPr>
        <p:spPr>
          <a:xfrm>
            <a:off x="5326842" y="2302936"/>
            <a:ext cx="3261484" cy="253999"/>
          </a:xfrm>
        </p:spPr>
        <p:txBody>
          <a:bodyPr anchor="ctr">
            <a:noAutofit/>
          </a:bodyPr>
          <a:lstStyle>
            <a:lvl1pPr marL="0" indent="0">
              <a:buFont typeface="Arial" panose="020B0604020202020204" pitchFamily="34" charset="0"/>
              <a:buNone/>
              <a:defRPr sz="1600" b="0" baseline="0">
                <a:solidFill>
                  <a:schemeClr val="tx1"/>
                </a:solidFill>
                <a:latin typeface="+mj-lt"/>
              </a:defRPr>
            </a:lvl1pPr>
          </a:lstStyle>
          <a:p>
            <a:pPr lvl="0"/>
            <a:r>
              <a:rPr lang="it-IT" dirty="0" smtClean="0"/>
              <a:t>Telefono diretto</a:t>
            </a:r>
          </a:p>
        </p:txBody>
      </p:sp>
      <p:sp>
        <p:nvSpPr>
          <p:cNvPr id="15" name="Segnaposto testo 12"/>
          <p:cNvSpPr>
            <a:spLocks noGrp="1"/>
          </p:cNvSpPr>
          <p:nvPr userDrawn="1">
            <p:ph type="body" sz="quarter" idx="15" hasCustomPrompt="1"/>
          </p:nvPr>
        </p:nvSpPr>
        <p:spPr>
          <a:xfrm>
            <a:off x="5326842" y="2026432"/>
            <a:ext cx="3261484" cy="272067"/>
          </a:xfrm>
        </p:spPr>
        <p:txBody>
          <a:bodyPr anchor="ctr">
            <a:normAutofit/>
          </a:bodyPr>
          <a:lstStyle>
            <a:lvl1pPr marL="0" indent="0">
              <a:buFont typeface="Arial" panose="020B0604020202020204" pitchFamily="34" charset="0"/>
              <a:buNone/>
              <a:defRPr sz="1600" b="0" baseline="0">
                <a:solidFill>
                  <a:schemeClr val="tx1"/>
                </a:solidFill>
                <a:latin typeface="+mj-lt"/>
              </a:defRPr>
            </a:lvl1pPr>
          </a:lstStyle>
          <a:p>
            <a:pPr lvl="0"/>
            <a:r>
              <a:rPr lang="it-IT" dirty="0" smtClean="0"/>
              <a:t>Mail personale</a:t>
            </a:r>
          </a:p>
        </p:txBody>
      </p:sp>
      <p:pic>
        <p:nvPicPr>
          <p:cNvPr id="19" name="Picture 18" descr="http://www.askpastorc.com/wp-content/uploads/2015/01/ssShadowLine.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341603" y="2732619"/>
            <a:ext cx="6461957" cy="256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402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lette colore">
    <p:spTree>
      <p:nvGrpSpPr>
        <p:cNvPr id="1" name=""/>
        <p:cNvGrpSpPr/>
        <p:nvPr/>
      </p:nvGrpSpPr>
      <p:grpSpPr>
        <a:xfrm>
          <a:off x="0" y="0"/>
          <a:ext cx="0" cy="0"/>
          <a:chOff x="0" y="0"/>
          <a:chExt cx="0" cy="0"/>
        </a:xfrm>
      </p:grpSpPr>
      <p:sp>
        <p:nvSpPr>
          <p:cNvPr id="2" name="CasellaDiTesto 1"/>
          <p:cNvSpPr txBox="1"/>
          <p:nvPr userDrawn="1"/>
        </p:nvSpPr>
        <p:spPr>
          <a:xfrm>
            <a:off x="667581" y="4893083"/>
            <a:ext cx="1075624" cy="743797"/>
          </a:xfrm>
          <a:prstGeom prst="rect">
            <a:avLst/>
          </a:prstGeom>
          <a:solidFill>
            <a:srgbClr val="44546A"/>
          </a:solidFill>
        </p:spPr>
        <p:txBody>
          <a:bodyPr wrap="none" lIns="50804" tIns="25402" rIns="50804" bIns="25402" rtlCol="0">
            <a:spAutoFit/>
          </a:bodyPr>
          <a:lstStyle/>
          <a:p>
            <a:r>
              <a:rPr lang="it-IT" b="1" dirty="0" smtClean="0">
                <a:solidFill>
                  <a:schemeClr val="bg1"/>
                </a:solidFill>
              </a:rPr>
              <a:t>Scritte</a:t>
            </a:r>
          </a:p>
          <a:p>
            <a:r>
              <a:rPr lang="it-IT" dirty="0" smtClean="0">
                <a:solidFill>
                  <a:schemeClr val="bg1"/>
                </a:solidFill>
              </a:rPr>
              <a:t>TITOLO 66</a:t>
            </a:r>
          </a:p>
          <a:p>
            <a:r>
              <a:rPr lang="it-IT" dirty="0" smtClean="0">
                <a:solidFill>
                  <a:schemeClr val="bg1"/>
                </a:solidFill>
              </a:rPr>
              <a:t>CORPO 28</a:t>
            </a:r>
            <a:endParaRPr lang="it-IT" dirty="0">
              <a:solidFill>
                <a:schemeClr val="bg1"/>
              </a:solidFill>
            </a:endParaRPr>
          </a:p>
        </p:txBody>
      </p:sp>
      <p:grpSp>
        <p:nvGrpSpPr>
          <p:cNvPr id="3" name="Gruppo 2"/>
          <p:cNvGrpSpPr/>
          <p:nvPr userDrawn="1"/>
        </p:nvGrpSpPr>
        <p:grpSpPr>
          <a:xfrm>
            <a:off x="1771152" y="857502"/>
            <a:ext cx="900078" cy="4779374"/>
            <a:chOff x="18615217" y="-8824259"/>
            <a:chExt cx="1800000" cy="8602874"/>
          </a:xfrm>
        </p:grpSpPr>
        <p:sp>
          <p:nvSpPr>
            <p:cNvPr id="4" name="Ovale 3"/>
            <p:cNvSpPr/>
            <p:nvPr userDrawn="1"/>
          </p:nvSpPr>
          <p:spPr>
            <a:xfrm>
              <a:off x="18615217" y="-1121385"/>
              <a:ext cx="900000" cy="900000"/>
            </a:xfrm>
            <a:prstGeom prst="ellipse">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円/楕円 16"/>
            <p:cNvSpPr/>
            <p:nvPr userDrawn="1"/>
          </p:nvSpPr>
          <p:spPr>
            <a:xfrm>
              <a:off x="19515217" y="-5224259"/>
              <a:ext cx="900000" cy="90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17"/>
            <p:cNvSpPr/>
            <p:nvPr userDrawn="1"/>
          </p:nvSpPr>
          <p:spPr>
            <a:xfrm>
              <a:off x="19515217" y="-8824259"/>
              <a:ext cx="900000" cy="90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18"/>
            <p:cNvSpPr/>
            <p:nvPr userDrawn="1"/>
          </p:nvSpPr>
          <p:spPr>
            <a:xfrm>
              <a:off x="19515217" y="-7024259"/>
              <a:ext cx="900000" cy="90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19"/>
            <p:cNvSpPr/>
            <p:nvPr userDrawn="1"/>
          </p:nvSpPr>
          <p:spPr>
            <a:xfrm>
              <a:off x="18615217" y="-6124259"/>
              <a:ext cx="900000" cy="90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20"/>
            <p:cNvSpPr/>
            <p:nvPr userDrawn="1"/>
          </p:nvSpPr>
          <p:spPr>
            <a:xfrm>
              <a:off x="18615217" y="-7924259"/>
              <a:ext cx="900000" cy="90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21"/>
            <p:cNvSpPr/>
            <p:nvPr userDrawn="1"/>
          </p:nvSpPr>
          <p:spPr>
            <a:xfrm>
              <a:off x="19515217" y="-3424259"/>
              <a:ext cx="900000" cy="900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Ovale 10"/>
            <p:cNvSpPr/>
            <p:nvPr userDrawn="1"/>
          </p:nvSpPr>
          <p:spPr>
            <a:xfrm flipV="1">
              <a:off x="18615217" y="-4324259"/>
              <a:ext cx="900000" cy="900000"/>
            </a:xfrm>
            <a:prstGeom prst="ellipse">
              <a:avLst/>
            </a:prstGeom>
            <a:solidFill>
              <a:srgbClr val="005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円/楕円 21"/>
            <p:cNvSpPr/>
            <p:nvPr userDrawn="1"/>
          </p:nvSpPr>
          <p:spPr>
            <a:xfrm>
              <a:off x="19515217" y="-1121385"/>
              <a:ext cx="900000" cy="90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CasellaDiTesto 12"/>
          <p:cNvSpPr txBox="1"/>
          <p:nvPr userDrawn="1"/>
        </p:nvSpPr>
        <p:spPr>
          <a:xfrm>
            <a:off x="1771153" y="41588"/>
            <a:ext cx="899876" cy="512965"/>
          </a:xfrm>
          <a:prstGeom prst="rect">
            <a:avLst/>
          </a:prstGeom>
          <a:noFill/>
        </p:spPr>
        <p:txBody>
          <a:bodyPr wrap="square" lIns="50804" tIns="25402" rIns="50804" bIns="25402" rtlCol="0">
            <a:spAutoFit/>
          </a:bodyPr>
          <a:lstStyle/>
          <a:p>
            <a:pPr algn="ctr"/>
            <a:r>
              <a:rPr lang="it-IT" b="0" dirty="0" smtClean="0"/>
              <a:t>Versione</a:t>
            </a:r>
            <a:r>
              <a:rPr lang="it-IT" b="0" baseline="0" dirty="0" smtClean="0"/>
              <a:t> in chiaro</a:t>
            </a:r>
            <a:endParaRPr lang="it-IT" b="0" dirty="0"/>
          </a:p>
        </p:txBody>
      </p:sp>
      <p:grpSp>
        <p:nvGrpSpPr>
          <p:cNvPr id="14" name="Gruppo 13"/>
          <p:cNvGrpSpPr/>
          <p:nvPr userDrawn="1"/>
        </p:nvGrpSpPr>
        <p:grpSpPr>
          <a:xfrm>
            <a:off x="6472972" y="857046"/>
            <a:ext cx="899676" cy="4779830"/>
            <a:chOff x="18585504" y="1091860"/>
            <a:chExt cx="1799195" cy="8603694"/>
          </a:xfrm>
        </p:grpSpPr>
        <p:sp>
          <p:nvSpPr>
            <p:cNvPr id="15" name="Ovale 14"/>
            <p:cNvSpPr/>
            <p:nvPr userDrawn="1"/>
          </p:nvSpPr>
          <p:spPr>
            <a:xfrm>
              <a:off x="19484699" y="5593030"/>
              <a:ext cx="900000" cy="900000"/>
            </a:xfrm>
            <a:prstGeom prst="ellipse">
              <a:avLst/>
            </a:prstGeom>
            <a:solidFill>
              <a:srgbClr val="0043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円/楕円 16"/>
            <p:cNvSpPr/>
            <p:nvPr userDrawn="1"/>
          </p:nvSpPr>
          <p:spPr>
            <a:xfrm>
              <a:off x="18585504" y="4692796"/>
              <a:ext cx="900000" cy="900000"/>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7"/>
            <p:cNvSpPr/>
            <p:nvPr userDrawn="1"/>
          </p:nvSpPr>
          <p:spPr>
            <a:xfrm>
              <a:off x="18585504" y="1091860"/>
              <a:ext cx="900000" cy="900000"/>
            </a:xfrm>
            <a:prstGeom prst="ellipse">
              <a:avLst/>
            </a:prstGeom>
            <a:solidFill>
              <a:srgbClr val="BF9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8"/>
            <p:cNvSpPr/>
            <p:nvPr userDrawn="1"/>
          </p:nvSpPr>
          <p:spPr>
            <a:xfrm>
              <a:off x="18585504" y="2892328"/>
              <a:ext cx="900000" cy="900000"/>
            </a:xfrm>
            <a:prstGeom prst="ellips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9"/>
            <p:cNvSpPr/>
            <p:nvPr userDrawn="1"/>
          </p:nvSpPr>
          <p:spPr>
            <a:xfrm>
              <a:off x="19484699" y="3792562"/>
              <a:ext cx="900000" cy="900000"/>
            </a:xfrm>
            <a:prstGeom prst="ellipse">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20"/>
            <p:cNvSpPr/>
            <p:nvPr userDrawn="1"/>
          </p:nvSpPr>
          <p:spPr>
            <a:xfrm>
              <a:off x="19484699" y="1992094"/>
              <a:ext cx="900000" cy="900000"/>
            </a:xfrm>
            <a:prstGeom prst="ellipse">
              <a:avLst/>
            </a:prstGeom>
            <a:solidFill>
              <a:srgbClr val="C55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1"/>
            <p:cNvSpPr/>
            <p:nvPr userDrawn="1"/>
          </p:nvSpPr>
          <p:spPr>
            <a:xfrm>
              <a:off x="18585504" y="6493264"/>
              <a:ext cx="900000" cy="900000"/>
            </a:xfrm>
            <a:prstGeom prst="ellipse">
              <a:avLst/>
            </a:prstGeom>
            <a:solidFill>
              <a:srgbClr val="5D28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userDrawn="1"/>
          </p:nvSpPr>
          <p:spPr>
            <a:xfrm>
              <a:off x="18585504" y="8795554"/>
              <a:ext cx="900000" cy="900000"/>
            </a:xfrm>
            <a:prstGeom prst="ellipse">
              <a:avLst/>
            </a:prstGeom>
            <a:solidFill>
              <a:srgbClr val="7C7C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Ovale 22"/>
            <p:cNvSpPr/>
            <p:nvPr userDrawn="1"/>
          </p:nvSpPr>
          <p:spPr>
            <a:xfrm>
              <a:off x="19484699" y="8795554"/>
              <a:ext cx="900000" cy="900000"/>
            </a:xfrm>
            <a:prstGeom prst="ellipse">
              <a:avLst/>
            </a:prstGeom>
            <a:solidFill>
              <a:srgbClr val="384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24" name="CasellaDiTesto 23"/>
          <p:cNvSpPr txBox="1"/>
          <p:nvPr userDrawn="1"/>
        </p:nvSpPr>
        <p:spPr>
          <a:xfrm>
            <a:off x="6472771" y="41588"/>
            <a:ext cx="899876" cy="512965"/>
          </a:xfrm>
          <a:prstGeom prst="rect">
            <a:avLst/>
          </a:prstGeom>
          <a:noFill/>
        </p:spPr>
        <p:txBody>
          <a:bodyPr wrap="square" lIns="50804" tIns="25402" rIns="50804" bIns="25402" rtlCol="0">
            <a:spAutoFit/>
          </a:bodyPr>
          <a:lstStyle/>
          <a:p>
            <a:pPr algn="ctr"/>
            <a:r>
              <a:rPr lang="it-IT" b="0" dirty="0" smtClean="0"/>
              <a:t>Versione</a:t>
            </a:r>
            <a:r>
              <a:rPr lang="it-IT" b="0" baseline="0" dirty="0" smtClean="0"/>
              <a:t> in scuro</a:t>
            </a:r>
            <a:endParaRPr lang="it-IT" b="0" dirty="0"/>
          </a:p>
        </p:txBody>
      </p:sp>
    </p:spTree>
    <p:extLst>
      <p:ext uri="{BB962C8B-B14F-4D97-AF65-F5344CB8AC3E}">
        <p14:creationId xmlns:p14="http://schemas.microsoft.com/office/powerpoint/2010/main" val="4067951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774826"/>
            <a:ext cx="7772400" cy="1225550"/>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6B22B4D-2F3B-4940-8388-F60014EA4CC0}" type="datetimeFigureOut">
              <a:rPr lang="it-IT" smtClean="0"/>
              <a:pPr/>
              <a:t>05/02/2020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B4EC3A9-663B-4F54-9294-5D7A0E5F88CB}" type="slidenum">
              <a:rPr lang="it-IT" smtClean="0"/>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6B22B4D-2F3B-4940-8388-F60014EA4CC0}" type="datetimeFigureOut">
              <a:rPr lang="it-IT" smtClean="0"/>
              <a:pPr/>
              <a:t>05/02/2020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B4EC3A9-663B-4F54-9294-5D7A0E5F88CB}" type="slidenum">
              <a:rPr lang="it-IT" smtClean="0"/>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671888"/>
            <a:ext cx="7772400" cy="1135062"/>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422526"/>
            <a:ext cx="7772400" cy="12493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6B22B4D-2F3B-4940-8388-F60014EA4CC0}" type="datetimeFigureOut">
              <a:rPr lang="it-IT" smtClean="0"/>
              <a:pPr/>
              <a:t>05/02/2020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B4EC3A9-663B-4F54-9294-5D7A0E5F88CB}" type="slidenum">
              <a:rPr lang="it-IT" smtClean="0"/>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333500"/>
            <a:ext cx="4038600" cy="377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6B22B4D-2F3B-4940-8388-F60014EA4CC0}" type="datetimeFigureOut">
              <a:rPr lang="it-IT" smtClean="0"/>
              <a:pPr/>
              <a:t>05/02/2020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B4EC3A9-663B-4F54-9294-5D7A0E5F88CB}" type="slidenum">
              <a:rPr lang="it-IT" smtClean="0"/>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279526"/>
            <a:ext cx="4040188"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1812925"/>
            <a:ext cx="4040188" cy="32924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7" y="1279526"/>
            <a:ext cx="4041775" cy="533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7" y="1812925"/>
            <a:ext cx="4041775" cy="32924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6B22B4D-2F3B-4940-8388-F60014EA4CC0}" type="datetimeFigureOut">
              <a:rPr lang="it-IT" smtClean="0"/>
              <a:pPr/>
              <a:t>05/02/2020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B4EC3A9-663B-4F54-9294-5D7A0E5F88CB}" type="slidenum">
              <a:rPr lang="it-IT" smtClean="0"/>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6B22B4D-2F3B-4940-8388-F60014EA4CC0}" type="datetimeFigureOut">
              <a:rPr lang="it-IT" smtClean="0"/>
              <a:pPr/>
              <a:t>05/02/2020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B4EC3A9-663B-4F54-9294-5D7A0E5F88CB}"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Presentazion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537225" y="5410730"/>
            <a:ext cx="2057400" cy="304271"/>
          </a:xfrm>
        </p:spPr>
        <p:txBody>
          <a:bodyPr/>
          <a:lstStyle>
            <a:lvl1pPr>
              <a:defRPr sz="800"/>
            </a:lvl1pPr>
          </a:lstStyle>
          <a:p>
            <a:fld id="{ACF6FF08-E63A-447E-8CCA-A51EA98BC372}" type="datetime1">
              <a:rPr lang="it-IT" smtClean="0"/>
              <a:pPr/>
              <a:t>05/02/2020</a:t>
            </a:fld>
            <a:endParaRPr lang="it-IT" dirty="0"/>
          </a:p>
        </p:txBody>
      </p:sp>
      <p:sp>
        <p:nvSpPr>
          <p:cNvPr id="4" name="Slide Number Placeholder 3"/>
          <p:cNvSpPr>
            <a:spLocks noGrp="1"/>
          </p:cNvSpPr>
          <p:nvPr>
            <p:ph type="sldNum" sz="quarter" idx="12"/>
          </p:nvPr>
        </p:nvSpPr>
        <p:spPr>
          <a:xfrm>
            <a:off x="8515354" y="5413377"/>
            <a:ext cx="377803" cy="304271"/>
          </a:xfrm>
        </p:spPr>
        <p:txBody>
          <a:bodyPr/>
          <a:lstStyle/>
          <a:p>
            <a:fld id="{78B2EA24-2CD5-4D74-895C-50864316EB70}" type="slidenum">
              <a:rPr lang="it-IT" smtClean="0"/>
              <a:pPr/>
              <a:t>‹N›</a:t>
            </a:fld>
            <a:endParaRPr lang="it-IT" dirty="0"/>
          </a:p>
        </p:txBody>
      </p:sp>
    </p:spTree>
    <p:extLst>
      <p:ext uri="{BB962C8B-B14F-4D97-AF65-F5344CB8AC3E}">
        <p14:creationId xmlns:p14="http://schemas.microsoft.com/office/powerpoint/2010/main" val="2980187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6B22B4D-2F3B-4940-8388-F60014EA4CC0}" type="datetimeFigureOut">
              <a:rPr lang="it-IT" smtClean="0"/>
              <a:pPr/>
              <a:t>05/02/2020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B4EC3A9-663B-4F54-9294-5D7A0E5F88CB}" type="slidenum">
              <a:rPr lang="it-IT" smtClean="0"/>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27013"/>
            <a:ext cx="3008313" cy="968376"/>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27013"/>
            <a:ext cx="5111750" cy="4878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195388"/>
            <a:ext cx="3008313" cy="3910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6B22B4D-2F3B-4940-8388-F60014EA4CC0}" type="datetimeFigureOut">
              <a:rPr lang="it-IT" smtClean="0"/>
              <a:pPr/>
              <a:t>05/02/2020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B4EC3A9-663B-4F54-9294-5D7A0E5F88CB}" type="slidenum">
              <a:rPr lang="it-IT" smtClean="0"/>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000500"/>
            <a:ext cx="5486400" cy="473076"/>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51117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473576"/>
            <a:ext cx="5486400" cy="6699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6B22B4D-2F3B-4940-8388-F60014EA4CC0}" type="datetimeFigureOut">
              <a:rPr lang="it-IT" smtClean="0"/>
              <a:pPr/>
              <a:t>05/02/2020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B4EC3A9-663B-4F54-9294-5D7A0E5F88CB}" type="slidenum">
              <a:rPr lang="it-IT" smtClean="0"/>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6B22B4D-2F3B-4940-8388-F60014EA4CC0}" type="datetimeFigureOut">
              <a:rPr lang="it-IT" smtClean="0"/>
              <a:pPr/>
              <a:t>05/02/2020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B4EC3A9-663B-4F54-9294-5D7A0E5F88CB}" type="slidenum">
              <a:rPr lang="it-IT" smtClean="0"/>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28600"/>
            <a:ext cx="2057400" cy="48768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28600"/>
            <a:ext cx="6019800" cy="4876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6B22B4D-2F3B-4940-8388-F60014EA4CC0}" type="datetimeFigureOut">
              <a:rPr lang="it-IT" smtClean="0"/>
              <a:pPr/>
              <a:t>05/02/2020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B4EC3A9-663B-4F54-9294-5D7A0E5F88CB}"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r Mission">
    <p:spTree>
      <p:nvGrpSpPr>
        <p:cNvPr id="1" name=""/>
        <p:cNvGrpSpPr/>
        <p:nvPr/>
      </p:nvGrpSpPr>
      <p:grpSpPr>
        <a:xfrm>
          <a:off x="0" y="0"/>
          <a:ext cx="0" cy="0"/>
          <a:chOff x="0" y="0"/>
          <a:chExt cx="0" cy="0"/>
        </a:xfrm>
      </p:grpSpPr>
      <p:sp>
        <p:nvSpPr>
          <p:cNvPr id="4" name="Segnaposto numero diapositiva 3"/>
          <p:cNvSpPr>
            <a:spLocks noGrp="1"/>
          </p:cNvSpPr>
          <p:nvPr>
            <p:ph type="sldNum" sz="quarter" idx="11"/>
          </p:nvPr>
        </p:nvSpPr>
        <p:spPr>
          <a:xfrm>
            <a:off x="8515354" y="5378672"/>
            <a:ext cx="377803" cy="304271"/>
          </a:xfrm>
        </p:spPr>
        <p:txBody>
          <a:bodyPr/>
          <a:lstStyle/>
          <a:p>
            <a:fld id="{78B2EA24-2CD5-4D74-895C-50864316EB70}" type="slidenum">
              <a:rPr lang="it-IT" smtClean="0"/>
              <a:pPr/>
              <a:t>‹N›</a:t>
            </a:fld>
            <a:endParaRPr lang="it-IT"/>
          </a:p>
        </p:txBody>
      </p:sp>
      <p:sp>
        <p:nvSpPr>
          <p:cNvPr id="7" name="Segnaposto testo 6"/>
          <p:cNvSpPr>
            <a:spLocks noGrp="1"/>
          </p:cNvSpPr>
          <p:nvPr>
            <p:ph type="body" sz="quarter" idx="12"/>
          </p:nvPr>
        </p:nvSpPr>
        <p:spPr>
          <a:xfrm>
            <a:off x="250850" y="2857502"/>
            <a:ext cx="8642307" cy="2377239"/>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6" name="Date Placeholder 3"/>
          <p:cNvSpPr>
            <a:spLocks noGrp="1"/>
          </p:cNvSpPr>
          <p:nvPr>
            <p:ph type="dt" sz="half" idx="2"/>
          </p:nvPr>
        </p:nvSpPr>
        <p:spPr>
          <a:xfrm>
            <a:off x="3543697" y="5386877"/>
            <a:ext cx="2057400" cy="304271"/>
          </a:xfrm>
          <a:prstGeom prst="rect">
            <a:avLst/>
          </a:prstGeom>
        </p:spPr>
        <p:txBody>
          <a:bodyPr vert="horz" lIns="50804" tIns="25402" rIns="50804" bIns="25402" rtlCol="0" anchor="ctr"/>
          <a:lstStyle>
            <a:lvl1pPr algn="ctr">
              <a:defRPr sz="800">
                <a:solidFill>
                  <a:srgbClr val="595959"/>
                </a:solidFill>
              </a:defRPr>
            </a:lvl1pPr>
          </a:lstStyle>
          <a:p>
            <a:fld id="{53B653AF-6F0F-40D9-BB5D-D47F0A2D6423}" type="datetime1">
              <a:rPr lang="it-IT" smtClean="0"/>
              <a:pPr/>
              <a:t>05/02/2020</a:t>
            </a:fld>
            <a:endParaRPr lang="it-IT" dirty="0"/>
          </a:p>
        </p:txBody>
      </p:sp>
    </p:spTree>
    <p:extLst>
      <p:ext uri="{BB962C8B-B14F-4D97-AF65-F5344CB8AC3E}">
        <p14:creationId xmlns:p14="http://schemas.microsoft.com/office/powerpoint/2010/main" val="408203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lear">
    <p:spTree>
      <p:nvGrpSpPr>
        <p:cNvPr id="1" name=""/>
        <p:cNvGrpSpPr/>
        <p:nvPr/>
      </p:nvGrpSpPr>
      <p:grpSpPr>
        <a:xfrm>
          <a:off x="0" y="0"/>
          <a:ext cx="0" cy="0"/>
          <a:chOff x="0" y="0"/>
          <a:chExt cx="0" cy="0"/>
        </a:xfrm>
      </p:grpSpPr>
      <p:sp>
        <p:nvSpPr>
          <p:cNvPr id="2" name="Date Placeholder 3"/>
          <p:cNvSpPr>
            <a:spLocks noGrp="1"/>
          </p:cNvSpPr>
          <p:nvPr>
            <p:ph type="dt" sz="half" idx="2"/>
          </p:nvPr>
        </p:nvSpPr>
        <p:spPr>
          <a:xfrm>
            <a:off x="3543697" y="5386877"/>
            <a:ext cx="2057400" cy="304271"/>
          </a:xfrm>
          <a:prstGeom prst="rect">
            <a:avLst/>
          </a:prstGeom>
        </p:spPr>
        <p:txBody>
          <a:bodyPr vert="horz" lIns="50804" tIns="25402" rIns="50804" bIns="25402" rtlCol="0" anchor="ctr"/>
          <a:lstStyle>
            <a:lvl1pPr algn="ctr">
              <a:defRPr sz="800">
                <a:solidFill>
                  <a:srgbClr val="595959"/>
                </a:solidFill>
              </a:defRPr>
            </a:lvl1pPr>
          </a:lstStyle>
          <a:p>
            <a:fld id="{3E26BB08-5C17-4054-8B42-621A3564DFA3}" type="datetime1">
              <a:rPr lang="it-IT" smtClean="0"/>
              <a:pPr/>
              <a:t>05/02/2020</a:t>
            </a:fld>
            <a:endParaRPr lang="it-IT" dirty="0"/>
          </a:p>
        </p:txBody>
      </p:sp>
    </p:spTree>
    <p:extLst>
      <p:ext uri="{BB962C8B-B14F-4D97-AF65-F5344CB8AC3E}">
        <p14:creationId xmlns:p14="http://schemas.microsoft.com/office/powerpoint/2010/main" val="262285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uota con barra GIALLA">
    <p:spTree>
      <p:nvGrpSpPr>
        <p:cNvPr id="1" name=""/>
        <p:cNvGrpSpPr/>
        <p:nvPr/>
      </p:nvGrpSpPr>
      <p:grpSpPr>
        <a:xfrm>
          <a:off x="0" y="0"/>
          <a:ext cx="0" cy="0"/>
          <a:chOff x="0" y="0"/>
          <a:chExt cx="0" cy="0"/>
        </a:xfrm>
      </p:grpSpPr>
      <p:sp>
        <p:nvSpPr>
          <p:cNvPr id="4" name="Segnaposto numero diapositiva 3"/>
          <p:cNvSpPr>
            <a:spLocks noGrp="1"/>
          </p:cNvSpPr>
          <p:nvPr>
            <p:ph type="sldNum" sz="quarter" idx="11"/>
          </p:nvPr>
        </p:nvSpPr>
        <p:spPr>
          <a:xfrm>
            <a:off x="8147572" y="5234740"/>
            <a:ext cx="377803" cy="304271"/>
          </a:xfrm>
        </p:spPr>
        <p:txBody>
          <a:bodyPr/>
          <a:lstStyle/>
          <a:p>
            <a:fld id="{78B2EA24-2CD5-4D74-895C-50864316EB70}" type="slidenum">
              <a:rPr lang="it-IT" smtClean="0"/>
              <a:pPr/>
              <a:t>‹N›</a:t>
            </a:fld>
            <a:endParaRPr lang="it-IT"/>
          </a:p>
        </p:txBody>
      </p:sp>
      <p:pic>
        <p:nvPicPr>
          <p:cNvPr id="5" name="Picture 18" descr="http://www.askpastorc.com/wp-content/uploads/2015/01/ssShadow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63332" y="700003"/>
            <a:ext cx="5417338" cy="2561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p:cNvPicPr>
            <a:picLocks noChangeAspect="1"/>
          </p:cNvPicPr>
          <p:nvPr userDrawn="1"/>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a:off x="250851" y="5172520"/>
            <a:ext cx="973375" cy="428711"/>
          </a:xfrm>
          <a:prstGeom prst="rect">
            <a:avLst/>
          </a:prstGeom>
          <a:ln>
            <a:noFill/>
          </a:ln>
          <a:extLst>
            <a:ext uri="{53640926-AAD7-44D8-BBD7-CCE9431645EC}">
              <a14:shadowObscured xmlns:a14="http://schemas.microsoft.com/office/drawing/2010/main"/>
            </a:ext>
          </a:extLst>
        </p:spPr>
      </p:pic>
      <p:sp>
        <p:nvSpPr>
          <p:cNvPr id="13" name="Rettangolo 12"/>
          <p:cNvSpPr/>
          <p:nvPr userDrawn="1"/>
        </p:nvSpPr>
        <p:spPr>
          <a:xfrm>
            <a:off x="397" y="800"/>
            <a:ext cx="9144000" cy="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50804" tIns="25402" rIns="50804" bIns="25402" rtlCol="0" anchor="ctr"/>
          <a:lstStyle/>
          <a:p>
            <a:pPr algn="ctr"/>
            <a:endParaRPr lang="it-IT"/>
          </a:p>
        </p:txBody>
      </p:sp>
      <p:sp>
        <p:nvSpPr>
          <p:cNvPr id="8" name="Titolo 1"/>
          <p:cNvSpPr>
            <a:spLocks noGrp="1"/>
          </p:cNvSpPr>
          <p:nvPr>
            <p:ph type="title" hasCustomPrompt="1"/>
          </p:nvPr>
        </p:nvSpPr>
        <p:spPr>
          <a:xfrm>
            <a:off x="250848" y="116418"/>
            <a:ext cx="8642306" cy="700000"/>
          </a:xfrm>
        </p:spPr>
        <p:txBody>
          <a:bodyPr anchor="ctr"/>
          <a:lstStyle>
            <a:lvl1pPr algn="ctr">
              <a:defRPr>
                <a:solidFill>
                  <a:srgbClr val="595959"/>
                </a:solidFill>
              </a:defRPr>
            </a:lvl1pPr>
          </a:lstStyle>
          <a:p>
            <a:r>
              <a:rPr lang="it-IT" dirty="0" smtClean="0"/>
              <a:t>Inserisci titolo</a:t>
            </a:r>
            <a:endParaRPr lang="it-IT" dirty="0"/>
          </a:p>
        </p:txBody>
      </p:sp>
      <p:sp>
        <p:nvSpPr>
          <p:cNvPr id="9" name="Date Placeholder 3"/>
          <p:cNvSpPr>
            <a:spLocks noGrp="1"/>
          </p:cNvSpPr>
          <p:nvPr>
            <p:ph type="dt" sz="half" idx="2"/>
          </p:nvPr>
        </p:nvSpPr>
        <p:spPr>
          <a:xfrm>
            <a:off x="3543697" y="5386877"/>
            <a:ext cx="2057400" cy="304271"/>
          </a:xfrm>
          <a:prstGeom prst="rect">
            <a:avLst/>
          </a:prstGeom>
        </p:spPr>
        <p:txBody>
          <a:bodyPr vert="horz" lIns="50804" tIns="25402" rIns="50804" bIns="25402" rtlCol="0" anchor="ctr"/>
          <a:lstStyle>
            <a:lvl1pPr algn="ctr">
              <a:defRPr sz="800">
                <a:solidFill>
                  <a:srgbClr val="595959"/>
                </a:solidFill>
              </a:defRPr>
            </a:lvl1pPr>
          </a:lstStyle>
          <a:p>
            <a:fld id="{F7D5A2C3-A755-4005-BC5A-10476E05B203}" type="datetime1">
              <a:rPr lang="it-IT" smtClean="0"/>
              <a:pPr/>
              <a:t>05/02/2020</a:t>
            </a:fld>
            <a:endParaRPr lang="it-IT" dirty="0"/>
          </a:p>
        </p:txBody>
      </p:sp>
    </p:spTree>
    <p:extLst>
      <p:ext uri="{BB962C8B-B14F-4D97-AF65-F5344CB8AC3E}">
        <p14:creationId xmlns:p14="http://schemas.microsoft.com/office/powerpoint/2010/main" val="404245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uota con barra ARANCIONE">
    <p:spTree>
      <p:nvGrpSpPr>
        <p:cNvPr id="1" name=""/>
        <p:cNvGrpSpPr/>
        <p:nvPr/>
      </p:nvGrpSpPr>
      <p:grpSpPr>
        <a:xfrm>
          <a:off x="0" y="0"/>
          <a:ext cx="0" cy="0"/>
          <a:chOff x="0" y="0"/>
          <a:chExt cx="0" cy="0"/>
        </a:xfrm>
      </p:grpSpPr>
      <p:sp>
        <p:nvSpPr>
          <p:cNvPr id="4" name="Segnaposto numero diapositiva 3"/>
          <p:cNvSpPr>
            <a:spLocks noGrp="1"/>
          </p:cNvSpPr>
          <p:nvPr>
            <p:ph type="sldNum" sz="quarter" idx="11"/>
          </p:nvPr>
        </p:nvSpPr>
        <p:spPr/>
        <p:txBody>
          <a:bodyPr/>
          <a:lstStyle/>
          <a:p>
            <a:fld id="{78B2EA24-2CD5-4D74-895C-50864316EB70}" type="slidenum">
              <a:rPr lang="it-IT" smtClean="0"/>
              <a:pPr/>
              <a:t>‹N›</a:t>
            </a:fld>
            <a:endParaRPr lang="it-IT"/>
          </a:p>
        </p:txBody>
      </p:sp>
      <p:pic>
        <p:nvPicPr>
          <p:cNvPr id="5" name="Picture 18" descr="http://www.askpastorc.com/wp-content/uploads/2015/01/ssShadow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63332" y="700003"/>
            <a:ext cx="5417338" cy="2561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p:cNvPicPr>
            <a:picLocks noChangeAspect="1"/>
          </p:cNvPicPr>
          <p:nvPr userDrawn="1"/>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a:off x="250851" y="5172520"/>
            <a:ext cx="973375" cy="428711"/>
          </a:xfrm>
          <a:prstGeom prst="rect">
            <a:avLst/>
          </a:prstGeom>
          <a:ln>
            <a:noFill/>
          </a:ln>
          <a:extLst>
            <a:ext uri="{53640926-AAD7-44D8-BBD7-CCE9431645EC}">
              <a14:shadowObscured xmlns:a14="http://schemas.microsoft.com/office/drawing/2010/main"/>
            </a:ext>
          </a:extLst>
        </p:spPr>
      </p:pic>
      <p:sp>
        <p:nvSpPr>
          <p:cNvPr id="8" name="Titolo 1"/>
          <p:cNvSpPr>
            <a:spLocks noGrp="1"/>
          </p:cNvSpPr>
          <p:nvPr>
            <p:ph type="title" hasCustomPrompt="1"/>
          </p:nvPr>
        </p:nvSpPr>
        <p:spPr>
          <a:xfrm>
            <a:off x="250848" y="116418"/>
            <a:ext cx="8642306" cy="700000"/>
          </a:xfrm>
        </p:spPr>
        <p:txBody>
          <a:bodyPr anchor="ctr"/>
          <a:lstStyle>
            <a:lvl1pPr algn="ctr">
              <a:defRPr>
                <a:solidFill>
                  <a:srgbClr val="595959"/>
                </a:solidFill>
              </a:defRPr>
            </a:lvl1pPr>
          </a:lstStyle>
          <a:p>
            <a:r>
              <a:rPr lang="it-IT" dirty="0" smtClean="0"/>
              <a:t>Inserisci titolo</a:t>
            </a:r>
            <a:endParaRPr lang="it-IT" dirty="0"/>
          </a:p>
        </p:txBody>
      </p:sp>
      <p:sp>
        <p:nvSpPr>
          <p:cNvPr id="10" name="Rettangolo 9"/>
          <p:cNvSpPr/>
          <p:nvPr userDrawn="1"/>
        </p:nvSpPr>
        <p:spPr>
          <a:xfrm>
            <a:off x="397" y="800"/>
            <a:ext cx="9144000" cy="600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50804" tIns="25402" rIns="50804" bIns="25402" rtlCol="0" anchor="ctr"/>
          <a:lstStyle/>
          <a:p>
            <a:pPr lvl="0" algn="ctr"/>
            <a:endParaRPr lang="it-IT"/>
          </a:p>
        </p:txBody>
      </p:sp>
      <p:sp>
        <p:nvSpPr>
          <p:cNvPr id="9" name="Date Placeholder 3"/>
          <p:cNvSpPr>
            <a:spLocks noGrp="1"/>
          </p:cNvSpPr>
          <p:nvPr>
            <p:ph type="dt" sz="half" idx="2"/>
          </p:nvPr>
        </p:nvSpPr>
        <p:spPr>
          <a:xfrm>
            <a:off x="3543697" y="5386877"/>
            <a:ext cx="2057400" cy="304271"/>
          </a:xfrm>
          <a:prstGeom prst="rect">
            <a:avLst/>
          </a:prstGeom>
        </p:spPr>
        <p:txBody>
          <a:bodyPr vert="horz" lIns="50804" tIns="25402" rIns="50804" bIns="25402" rtlCol="0" anchor="ctr"/>
          <a:lstStyle>
            <a:lvl1pPr algn="ctr">
              <a:defRPr sz="800">
                <a:solidFill>
                  <a:srgbClr val="595959"/>
                </a:solidFill>
              </a:defRPr>
            </a:lvl1pPr>
          </a:lstStyle>
          <a:p>
            <a:fld id="{2B1A9925-6DDD-42DB-9B51-0F0F9AE2E18A}" type="datetime1">
              <a:rPr lang="it-IT" smtClean="0"/>
              <a:pPr/>
              <a:t>05/02/2020</a:t>
            </a:fld>
            <a:endParaRPr lang="it-IT" dirty="0"/>
          </a:p>
        </p:txBody>
      </p:sp>
    </p:spTree>
    <p:extLst>
      <p:ext uri="{BB962C8B-B14F-4D97-AF65-F5344CB8AC3E}">
        <p14:creationId xmlns:p14="http://schemas.microsoft.com/office/powerpoint/2010/main" val="2837876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uota con barra VERDE">
    <p:spTree>
      <p:nvGrpSpPr>
        <p:cNvPr id="1" name=""/>
        <p:cNvGrpSpPr/>
        <p:nvPr/>
      </p:nvGrpSpPr>
      <p:grpSpPr>
        <a:xfrm>
          <a:off x="0" y="0"/>
          <a:ext cx="0" cy="0"/>
          <a:chOff x="0" y="0"/>
          <a:chExt cx="0" cy="0"/>
        </a:xfrm>
      </p:grpSpPr>
      <p:sp>
        <p:nvSpPr>
          <p:cNvPr id="4" name="Segnaposto numero diapositiva 3"/>
          <p:cNvSpPr>
            <a:spLocks noGrp="1"/>
          </p:cNvSpPr>
          <p:nvPr>
            <p:ph type="sldNum" sz="quarter" idx="11"/>
          </p:nvPr>
        </p:nvSpPr>
        <p:spPr/>
        <p:txBody>
          <a:bodyPr/>
          <a:lstStyle/>
          <a:p>
            <a:fld id="{78B2EA24-2CD5-4D74-895C-50864316EB70}" type="slidenum">
              <a:rPr lang="it-IT" smtClean="0"/>
              <a:pPr/>
              <a:t>‹N›</a:t>
            </a:fld>
            <a:endParaRPr lang="it-IT"/>
          </a:p>
        </p:txBody>
      </p:sp>
      <p:pic>
        <p:nvPicPr>
          <p:cNvPr id="5" name="Picture 18" descr="http://www.askpastorc.com/wp-content/uploads/2015/01/ssShadow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63332" y="700003"/>
            <a:ext cx="5417338" cy="2561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p:cNvPicPr>
            <a:picLocks noChangeAspect="1"/>
          </p:cNvPicPr>
          <p:nvPr userDrawn="1"/>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a:off x="250851" y="5172520"/>
            <a:ext cx="973375" cy="428711"/>
          </a:xfrm>
          <a:prstGeom prst="rect">
            <a:avLst/>
          </a:prstGeom>
          <a:ln>
            <a:noFill/>
          </a:ln>
          <a:extLst>
            <a:ext uri="{53640926-AAD7-44D8-BBD7-CCE9431645EC}">
              <a14:shadowObscured xmlns:a14="http://schemas.microsoft.com/office/drawing/2010/main"/>
            </a:ext>
          </a:extLst>
        </p:spPr>
      </p:pic>
      <p:sp>
        <p:nvSpPr>
          <p:cNvPr id="8" name="Titolo 1"/>
          <p:cNvSpPr>
            <a:spLocks noGrp="1"/>
          </p:cNvSpPr>
          <p:nvPr>
            <p:ph type="title" hasCustomPrompt="1"/>
          </p:nvPr>
        </p:nvSpPr>
        <p:spPr>
          <a:xfrm>
            <a:off x="250848" y="1"/>
            <a:ext cx="8642306" cy="700000"/>
          </a:xfrm>
        </p:spPr>
        <p:txBody>
          <a:bodyPr anchor="ctr"/>
          <a:lstStyle>
            <a:lvl1pPr algn="ctr">
              <a:defRPr>
                <a:solidFill>
                  <a:srgbClr val="595959"/>
                </a:solidFill>
              </a:defRPr>
            </a:lvl1pPr>
          </a:lstStyle>
          <a:p>
            <a:r>
              <a:rPr lang="it-IT" dirty="0" smtClean="0"/>
              <a:t>Inserisci titolo</a:t>
            </a:r>
            <a:endParaRPr lang="it-IT" dirty="0"/>
          </a:p>
        </p:txBody>
      </p:sp>
      <p:sp>
        <p:nvSpPr>
          <p:cNvPr id="10" name="Rettangolo 9"/>
          <p:cNvSpPr/>
          <p:nvPr userDrawn="1"/>
        </p:nvSpPr>
        <p:spPr>
          <a:xfrm>
            <a:off x="397" y="800"/>
            <a:ext cx="9144000" cy="6000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lIns="50804" tIns="25402" rIns="50804" bIns="25402" rtlCol="0" anchor="ctr"/>
          <a:lstStyle/>
          <a:p>
            <a:pPr lvl="0" algn="ctr"/>
            <a:endParaRPr lang="it-IT"/>
          </a:p>
        </p:txBody>
      </p:sp>
    </p:spTree>
    <p:extLst>
      <p:ext uri="{BB962C8B-B14F-4D97-AF65-F5344CB8AC3E}">
        <p14:creationId xmlns:p14="http://schemas.microsoft.com/office/powerpoint/2010/main" val="4154651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uota con barra AZZURRA">
    <p:spTree>
      <p:nvGrpSpPr>
        <p:cNvPr id="1" name=""/>
        <p:cNvGrpSpPr/>
        <p:nvPr/>
      </p:nvGrpSpPr>
      <p:grpSpPr>
        <a:xfrm>
          <a:off x="0" y="0"/>
          <a:ext cx="0" cy="0"/>
          <a:chOff x="0" y="0"/>
          <a:chExt cx="0" cy="0"/>
        </a:xfrm>
      </p:grpSpPr>
      <p:sp>
        <p:nvSpPr>
          <p:cNvPr id="4" name="Segnaposto numero diapositiva 3"/>
          <p:cNvSpPr>
            <a:spLocks noGrp="1"/>
          </p:cNvSpPr>
          <p:nvPr>
            <p:ph type="sldNum" sz="quarter" idx="11"/>
          </p:nvPr>
        </p:nvSpPr>
        <p:spPr/>
        <p:txBody>
          <a:bodyPr/>
          <a:lstStyle/>
          <a:p>
            <a:fld id="{78B2EA24-2CD5-4D74-895C-50864316EB70}" type="slidenum">
              <a:rPr lang="it-IT" smtClean="0"/>
              <a:pPr/>
              <a:t>‹N›</a:t>
            </a:fld>
            <a:endParaRPr lang="it-IT"/>
          </a:p>
        </p:txBody>
      </p:sp>
      <p:pic>
        <p:nvPicPr>
          <p:cNvPr id="5" name="Picture 18" descr="http://www.askpastorc.com/wp-content/uploads/2015/01/ssShadow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63332" y="700003"/>
            <a:ext cx="5417338" cy="2561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p:cNvPicPr>
            <a:picLocks noChangeAspect="1"/>
          </p:cNvPicPr>
          <p:nvPr userDrawn="1"/>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a:off x="250851" y="5172520"/>
            <a:ext cx="973375" cy="428711"/>
          </a:xfrm>
          <a:prstGeom prst="rect">
            <a:avLst/>
          </a:prstGeom>
          <a:ln>
            <a:noFill/>
          </a:ln>
          <a:extLst>
            <a:ext uri="{53640926-AAD7-44D8-BBD7-CCE9431645EC}">
              <a14:shadowObscured xmlns:a14="http://schemas.microsoft.com/office/drawing/2010/main"/>
            </a:ext>
          </a:extLst>
        </p:spPr>
      </p:pic>
      <p:sp>
        <p:nvSpPr>
          <p:cNvPr id="8" name="Titolo 1"/>
          <p:cNvSpPr>
            <a:spLocks noGrp="1"/>
          </p:cNvSpPr>
          <p:nvPr>
            <p:ph type="title" hasCustomPrompt="1"/>
          </p:nvPr>
        </p:nvSpPr>
        <p:spPr>
          <a:xfrm>
            <a:off x="250848" y="1"/>
            <a:ext cx="8642306" cy="700000"/>
          </a:xfrm>
        </p:spPr>
        <p:txBody>
          <a:bodyPr anchor="ctr"/>
          <a:lstStyle>
            <a:lvl1pPr algn="ctr">
              <a:defRPr>
                <a:solidFill>
                  <a:srgbClr val="595959"/>
                </a:solidFill>
              </a:defRPr>
            </a:lvl1pPr>
          </a:lstStyle>
          <a:p>
            <a:r>
              <a:rPr lang="it-IT" dirty="0" smtClean="0"/>
              <a:t>Inserisci titolo</a:t>
            </a:r>
            <a:endParaRPr lang="it-IT" dirty="0"/>
          </a:p>
        </p:txBody>
      </p:sp>
      <p:sp>
        <p:nvSpPr>
          <p:cNvPr id="10" name="Rettangolo 9"/>
          <p:cNvSpPr/>
          <p:nvPr userDrawn="1"/>
        </p:nvSpPr>
        <p:spPr>
          <a:xfrm>
            <a:off x="397" y="800"/>
            <a:ext cx="9144000" cy="60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50804" tIns="25402" rIns="50804" bIns="25402" rtlCol="0" anchor="ctr"/>
          <a:lstStyle/>
          <a:p>
            <a:pPr lvl="0" algn="ctr"/>
            <a:endParaRPr lang="it-IT"/>
          </a:p>
        </p:txBody>
      </p:sp>
      <p:sp>
        <p:nvSpPr>
          <p:cNvPr id="9" name="Date Placeholder 3"/>
          <p:cNvSpPr>
            <a:spLocks noGrp="1"/>
          </p:cNvSpPr>
          <p:nvPr>
            <p:ph type="dt" sz="half" idx="2"/>
          </p:nvPr>
        </p:nvSpPr>
        <p:spPr>
          <a:xfrm>
            <a:off x="3543697" y="5386877"/>
            <a:ext cx="2057400" cy="304271"/>
          </a:xfrm>
          <a:prstGeom prst="rect">
            <a:avLst/>
          </a:prstGeom>
        </p:spPr>
        <p:txBody>
          <a:bodyPr vert="horz" lIns="50804" tIns="25402" rIns="50804" bIns="25402" rtlCol="0" anchor="ctr"/>
          <a:lstStyle>
            <a:lvl1pPr algn="ctr">
              <a:defRPr sz="800">
                <a:solidFill>
                  <a:srgbClr val="595959"/>
                </a:solidFill>
              </a:defRPr>
            </a:lvl1pPr>
          </a:lstStyle>
          <a:p>
            <a:fld id="{268F2E4A-054D-42C4-ABEE-6C54D79A2384}" type="datetime1">
              <a:rPr lang="it-IT" smtClean="0"/>
              <a:pPr/>
              <a:t>05/02/2020</a:t>
            </a:fld>
            <a:endParaRPr lang="it-IT" dirty="0"/>
          </a:p>
        </p:txBody>
      </p:sp>
    </p:spTree>
    <p:extLst>
      <p:ext uri="{BB962C8B-B14F-4D97-AF65-F5344CB8AC3E}">
        <p14:creationId xmlns:p14="http://schemas.microsoft.com/office/powerpoint/2010/main" val="54205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zza immagine con barra AZZURRA">
    <p:spTree>
      <p:nvGrpSpPr>
        <p:cNvPr id="1" name=""/>
        <p:cNvGrpSpPr/>
        <p:nvPr/>
      </p:nvGrpSpPr>
      <p:grpSpPr>
        <a:xfrm>
          <a:off x="0" y="0"/>
          <a:ext cx="0" cy="0"/>
          <a:chOff x="0" y="0"/>
          <a:chExt cx="0" cy="0"/>
        </a:xfrm>
      </p:grpSpPr>
      <p:sp>
        <p:nvSpPr>
          <p:cNvPr id="4" name="Segnaposto numero diapositiva 3"/>
          <p:cNvSpPr>
            <a:spLocks noGrp="1"/>
          </p:cNvSpPr>
          <p:nvPr>
            <p:ph type="sldNum" sz="quarter" idx="11"/>
          </p:nvPr>
        </p:nvSpPr>
        <p:spPr>
          <a:xfrm>
            <a:off x="8500333" y="5370207"/>
            <a:ext cx="377803" cy="304271"/>
          </a:xfrm>
        </p:spPr>
        <p:txBody>
          <a:bodyPr/>
          <a:lstStyle/>
          <a:p>
            <a:fld id="{78B2EA24-2CD5-4D74-895C-50864316EB70}" type="slidenum">
              <a:rPr lang="it-IT" smtClean="0"/>
              <a:pPr/>
              <a:t>‹N›</a:t>
            </a:fld>
            <a:endParaRPr lang="it-IT"/>
          </a:p>
        </p:txBody>
      </p:sp>
      <p:pic>
        <p:nvPicPr>
          <p:cNvPr id="5" name="Picture 18" descr="http://www.askpastorc.com/wp-content/uploads/2015/01/ssShadowLin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81408" y="729154"/>
            <a:ext cx="3820134" cy="2561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p:cNvPicPr>
            <a:picLocks noChangeAspect="1"/>
          </p:cNvPicPr>
          <p:nvPr userDrawn="1"/>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a:off x="250851" y="5172520"/>
            <a:ext cx="973375" cy="428711"/>
          </a:xfrm>
          <a:prstGeom prst="rect">
            <a:avLst/>
          </a:prstGeom>
          <a:ln>
            <a:noFill/>
          </a:ln>
          <a:extLst>
            <a:ext uri="{53640926-AAD7-44D8-BBD7-CCE9431645EC}">
              <a14:shadowObscured xmlns:a14="http://schemas.microsoft.com/office/drawing/2010/main"/>
            </a:ext>
          </a:extLst>
        </p:spPr>
      </p:pic>
      <p:sp>
        <p:nvSpPr>
          <p:cNvPr id="8" name="Titolo 1"/>
          <p:cNvSpPr>
            <a:spLocks noGrp="1"/>
          </p:cNvSpPr>
          <p:nvPr>
            <p:ph type="title" hasCustomPrompt="1"/>
          </p:nvPr>
        </p:nvSpPr>
        <p:spPr>
          <a:xfrm>
            <a:off x="4038951" y="137584"/>
            <a:ext cx="5105049" cy="700000"/>
          </a:xfrm>
        </p:spPr>
        <p:txBody>
          <a:bodyPr anchor="ctr"/>
          <a:lstStyle>
            <a:lvl1pPr algn="ctr">
              <a:defRPr>
                <a:solidFill>
                  <a:srgbClr val="595959"/>
                </a:solidFill>
              </a:defRPr>
            </a:lvl1pPr>
          </a:lstStyle>
          <a:p>
            <a:r>
              <a:rPr lang="it-IT" dirty="0" smtClean="0"/>
              <a:t>Inserisci titolo</a:t>
            </a:r>
            <a:endParaRPr lang="it-IT" dirty="0"/>
          </a:p>
        </p:txBody>
      </p:sp>
      <p:sp>
        <p:nvSpPr>
          <p:cNvPr id="2" name="Rettangolo 1"/>
          <p:cNvSpPr/>
          <p:nvPr userDrawn="1"/>
        </p:nvSpPr>
        <p:spPr>
          <a:xfrm>
            <a:off x="3" y="3"/>
            <a:ext cx="4038951" cy="5714999"/>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lIns="50804" tIns="25402" rIns="50804" bIns="25402" rtlCol="0" anchor="ctr"/>
          <a:lstStyle/>
          <a:p>
            <a:pPr algn="ctr"/>
            <a:endParaRPr lang="it-IT"/>
          </a:p>
        </p:txBody>
      </p:sp>
      <p:sp>
        <p:nvSpPr>
          <p:cNvPr id="10" name="Rettangolo 9"/>
          <p:cNvSpPr/>
          <p:nvPr userDrawn="1"/>
        </p:nvSpPr>
        <p:spPr>
          <a:xfrm>
            <a:off x="397" y="800"/>
            <a:ext cx="9144000" cy="6000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lIns="50804" tIns="25402" rIns="50804" bIns="25402" rtlCol="0" anchor="ctr"/>
          <a:lstStyle/>
          <a:p>
            <a:pPr lvl="0" algn="ctr"/>
            <a:endParaRPr lang="it-IT"/>
          </a:p>
        </p:txBody>
      </p:sp>
    </p:spTree>
    <p:extLst>
      <p:ext uri="{BB962C8B-B14F-4D97-AF65-F5344CB8AC3E}">
        <p14:creationId xmlns:p14="http://schemas.microsoft.com/office/powerpoint/2010/main" val="3123346526"/>
      </p:ext>
    </p:extLst>
  </p:cSld>
  <p:clrMapOvr>
    <a:masterClrMapping/>
  </p:clrMapOvr>
  <p:extLst mod="1">
    <p:ext uri="{DCECCB84-F9BA-43D5-87BE-67443E8EF086}">
      <p15:sldGuideLst xmlns="" xmlns:p15="http://schemas.microsoft.com/office/powerpoint/2012/main">
        <p15:guide id="1" pos="57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http://punchdrunk.com/img/overlay.png"/>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17914" t="17717" r="19653" b="20218"/>
          <a:stretch/>
        </p:blipFill>
        <p:spPr bwMode="auto">
          <a:xfrm>
            <a:off x="1" y="0"/>
            <a:ext cx="9144000" cy="5715000"/>
          </a:xfrm>
          <a:prstGeom prst="rect">
            <a:avLst/>
          </a:prstGeom>
          <a:noFill/>
        </p:spPr>
      </p:pic>
      <p:sp>
        <p:nvSpPr>
          <p:cNvPr id="2" name="Title Placeholder 1"/>
          <p:cNvSpPr>
            <a:spLocks noGrp="1"/>
          </p:cNvSpPr>
          <p:nvPr>
            <p:ph type="title"/>
          </p:nvPr>
        </p:nvSpPr>
        <p:spPr>
          <a:xfrm>
            <a:off x="628651" y="304273"/>
            <a:ext cx="7886700" cy="1104637"/>
          </a:xfrm>
          <a:prstGeom prst="rect">
            <a:avLst/>
          </a:prstGeom>
        </p:spPr>
        <p:txBody>
          <a:bodyPr vert="horz" lIns="50804" tIns="25402" rIns="50804" bIns="25402" rtlCol="0" anchor="ctr">
            <a:normAutofit/>
          </a:bodyPr>
          <a:lstStyle/>
          <a:p>
            <a:r>
              <a:rPr lang="it-IT" dirty="0" smtClean="0"/>
              <a:t>Fare clic per modificare lo stile del titolo</a:t>
            </a:r>
            <a:endParaRPr lang="en-US" dirty="0"/>
          </a:p>
        </p:txBody>
      </p:sp>
      <p:sp>
        <p:nvSpPr>
          <p:cNvPr id="3" name="Text Placeholder 2"/>
          <p:cNvSpPr>
            <a:spLocks noGrp="1"/>
          </p:cNvSpPr>
          <p:nvPr>
            <p:ph type="body" idx="1"/>
          </p:nvPr>
        </p:nvSpPr>
        <p:spPr>
          <a:xfrm>
            <a:off x="628651" y="1521354"/>
            <a:ext cx="7886700" cy="1854729"/>
          </a:xfrm>
          <a:prstGeom prst="rect">
            <a:avLst/>
          </a:prstGeom>
        </p:spPr>
        <p:txBody>
          <a:bodyPr vert="horz" lIns="50804" tIns="25402" rIns="50804" bIns="25402"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4" name="Date Placeholder 3"/>
          <p:cNvSpPr>
            <a:spLocks noGrp="1"/>
          </p:cNvSpPr>
          <p:nvPr>
            <p:ph type="dt" sz="half" idx="2"/>
          </p:nvPr>
        </p:nvSpPr>
        <p:spPr>
          <a:xfrm>
            <a:off x="3543697" y="5386877"/>
            <a:ext cx="2057400" cy="304271"/>
          </a:xfrm>
          <a:prstGeom prst="rect">
            <a:avLst/>
          </a:prstGeom>
        </p:spPr>
        <p:txBody>
          <a:bodyPr vert="horz" lIns="50804" tIns="25402" rIns="50804" bIns="25402" rtlCol="0" anchor="ctr"/>
          <a:lstStyle>
            <a:lvl1pPr algn="ctr">
              <a:defRPr sz="800">
                <a:solidFill>
                  <a:srgbClr val="595959"/>
                </a:solidFill>
              </a:defRPr>
            </a:lvl1pPr>
          </a:lstStyle>
          <a:p>
            <a:fld id="{89406F64-7913-42E9-9380-99B5B25E5364}" type="datetime1">
              <a:rPr lang="it-IT" smtClean="0"/>
              <a:pPr/>
              <a:t>05/02/2020</a:t>
            </a:fld>
            <a:endParaRPr lang="it-IT" dirty="0"/>
          </a:p>
        </p:txBody>
      </p:sp>
      <p:sp>
        <p:nvSpPr>
          <p:cNvPr id="6" name="Slide Number Placeholder 5"/>
          <p:cNvSpPr>
            <a:spLocks noGrp="1"/>
          </p:cNvSpPr>
          <p:nvPr>
            <p:ph type="sldNum" sz="quarter" idx="4"/>
          </p:nvPr>
        </p:nvSpPr>
        <p:spPr>
          <a:xfrm>
            <a:off x="8498520" y="5386877"/>
            <a:ext cx="377803" cy="304271"/>
          </a:xfrm>
          <a:prstGeom prst="rect">
            <a:avLst/>
          </a:prstGeom>
        </p:spPr>
        <p:txBody>
          <a:bodyPr vert="horz" lIns="50804" tIns="25402" rIns="50804" bIns="25402" rtlCol="0" anchor="ctr"/>
          <a:lstStyle>
            <a:lvl1pPr algn="r">
              <a:defRPr sz="1100">
                <a:solidFill>
                  <a:srgbClr val="595959"/>
                </a:solidFill>
              </a:defRPr>
            </a:lvl1pPr>
          </a:lstStyle>
          <a:p>
            <a:fld id="{78B2EA24-2CD5-4D74-895C-50864316EB70}" type="slidenum">
              <a:rPr lang="it-IT" smtClean="0"/>
              <a:pPr/>
              <a:t>‹N›</a:t>
            </a:fld>
            <a:endParaRPr lang="it-IT" dirty="0"/>
          </a:p>
        </p:txBody>
      </p:sp>
    </p:spTree>
    <p:extLst>
      <p:ext uri="{BB962C8B-B14F-4D97-AF65-F5344CB8AC3E}">
        <p14:creationId xmlns:p14="http://schemas.microsoft.com/office/powerpoint/2010/main" val="4154913595"/>
      </p:ext>
    </p:extLst>
  </p:cSld>
  <p:clrMap bg1="lt1" tx1="dk1" bg2="lt2" tx2="dk2" accent1="accent1" accent2="accent2" accent3="accent3" accent4="accent4" accent5="accent5" accent6="accent6" hlink="hlink" folHlink="folHlink"/>
  <p:sldLayoutIdLst>
    <p:sldLayoutId id="2147483686" r:id="rId1"/>
    <p:sldLayoutId id="2147483667" r:id="rId2"/>
    <p:sldLayoutId id="2147483680" r:id="rId3"/>
    <p:sldLayoutId id="2147483695" r:id="rId4"/>
    <p:sldLayoutId id="2147483687" r:id="rId5"/>
    <p:sldLayoutId id="2147483677" r:id="rId6"/>
    <p:sldLayoutId id="2147483688" r:id="rId7"/>
    <p:sldLayoutId id="2147483689" r:id="rId8"/>
    <p:sldLayoutId id="2147483691" r:id="rId9"/>
    <p:sldLayoutId id="2147483690" r:id="rId10"/>
    <p:sldLayoutId id="2147483692" r:id="rId11"/>
    <p:sldLayoutId id="2147483678" r:id="rId12"/>
    <p:sldLayoutId id="2147483694" r:id="rId13"/>
  </p:sldLayoutIdLst>
  <p:timing>
    <p:tnLst>
      <p:par>
        <p:cTn id="1" dur="indefinite" restart="never" nodeType="tmRoot"/>
      </p:par>
    </p:tnLst>
  </p:timing>
  <p:hf sldNum="0" hdr="0" ftr="0" dt="0"/>
  <p:txStyles>
    <p:titleStyle>
      <a:lvl1pPr algn="l" defTabSz="762010"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0502" indent="-190502" algn="l" defTabSz="762010" rtl="0" eaLnBrk="1" latinLnBrk="0" hangingPunct="1">
        <a:lnSpc>
          <a:spcPct val="90000"/>
        </a:lnSpc>
        <a:spcBef>
          <a:spcPts val="833"/>
        </a:spcBef>
        <a:buFont typeface="Arial" panose="020B0604020202020204" pitchFamily="34" charset="0"/>
        <a:buChar char="•"/>
        <a:defRPr sz="2300" kern="1200">
          <a:solidFill>
            <a:schemeClr val="tx1"/>
          </a:solidFill>
          <a:latin typeface="+mn-lt"/>
          <a:ea typeface="+mn-ea"/>
          <a:cs typeface="+mn-cs"/>
        </a:defRPr>
      </a:lvl1pPr>
      <a:lvl2pPr marL="571507" indent="-190502" algn="l" defTabSz="76201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513" indent="-190502" algn="l" defTabSz="762010" rtl="0" eaLnBrk="1" latinLnBrk="0" hangingPunct="1">
        <a:lnSpc>
          <a:spcPct val="90000"/>
        </a:lnSpc>
        <a:spcBef>
          <a:spcPts val="417"/>
        </a:spcBef>
        <a:buFont typeface="Arial" panose="020B0604020202020204" pitchFamily="34" charset="0"/>
        <a:buChar char="•"/>
        <a:defRPr sz="1700" kern="1200">
          <a:solidFill>
            <a:schemeClr val="tx1"/>
          </a:solidFill>
          <a:latin typeface="+mn-lt"/>
          <a:ea typeface="+mn-ea"/>
          <a:cs typeface="+mn-cs"/>
        </a:defRPr>
      </a:lvl3pPr>
      <a:lvl4pPr marL="1333518" indent="-190502" algn="l" defTabSz="76201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523" indent="-190502" algn="l" defTabSz="76201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528" indent="-190502" algn="l" defTabSz="76201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533" indent="-190502" algn="l" defTabSz="76201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538" indent="-190502" algn="l" defTabSz="76201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543" indent="-190502" algn="l" defTabSz="76201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2010" rtl="0" eaLnBrk="1" latinLnBrk="0" hangingPunct="1">
        <a:defRPr sz="1500" kern="1200">
          <a:solidFill>
            <a:schemeClr val="tx1"/>
          </a:solidFill>
          <a:latin typeface="+mn-lt"/>
          <a:ea typeface="+mn-ea"/>
          <a:cs typeface="+mn-cs"/>
        </a:defRPr>
      </a:lvl1pPr>
      <a:lvl2pPr marL="381005" algn="l" defTabSz="762010" rtl="0" eaLnBrk="1" latinLnBrk="0" hangingPunct="1">
        <a:defRPr sz="1500" kern="1200">
          <a:solidFill>
            <a:schemeClr val="tx1"/>
          </a:solidFill>
          <a:latin typeface="+mn-lt"/>
          <a:ea typeface="+mn-ea"/>
          <a:cs typeface="+mn-cs"/>
        </a:defRPr>
      </a:lvl2pPr>
      <a:lvl3pPr marL="762010" algn="l" defTabSz="762010" rtl="0" eaLnBrk="1" latinLnBrk="0" hangingPunct="1">
        <a:defRPr sz="1500" kern="1200">
          <a:solidFill>
            <a:schemeClr val="tx1"/>
          </a:solidFill>
          <a:latin typeface="+mn-lt"/>
          <a:ea typeface="+mn-ea"/>
          <a:cs typeface="+mn-cs"/>
        </a:defRPr>
      </a:lvl3pPr>
      <a:lvl4pPr marL="1143015" algn="l" defTabSz="762010" rtl="0" eaLnBrk="1" latinLnBrk="0" hangingPunct="1">
        <a:defRPr sz="1500" kern="1200">
          <a:solidFill>
            <a:schemeClr val="tx1"/>
          </a:solidFill>
          <a:latin typeface="+mn-lt"/>
          <a:ea typeface="+mn-ea"/>
          <a:cs typeface="+mn-cs"/>
        </a:defRPr>
      </a:lvl4pPr>
      <a:lvl5pPr marL="1524020" algn="l" defTabSz="762010" rtl="0" eaLnBrk="1" latinLnBrk="0" hangingPunct="1">
        <a:defRPr sz="1500" kern="1200">
          <a:solidFill>
            <a:schemeClr val="tx1"/>
          </a:solidFill>
          <a:latin typeface="+mn-lt"/>
          <a:ea typeface="+mn-ea"/>
          <a:cs typeface="+mn-cs"/>
        </a:defRPr>
      </a:lvl5pPr>
      <a:lvl6pPr marL="1905025" algn="l" defTabSz="762010" rtl="0" eaLnBrk="1" latinLnBrk="0" hangingPunct="1">
        <a:defRPr sz="1500" kern="1200">
          <a:solidFill>
            <a:schemeClr val="tx1"/>
          </a:solidFill>
          <a:latin typeface="+mn-lt"/>
          <a:ea typeface="+mn-ea"/>
          <a:cs typeface="+mn-cs"/>
        </a:defRPr>
      </a:lvl6pPr>
      <a:lvl7pPr marL="2286031" algn="l" defTabSz="762010" rtl="0" eaLnBrk="1" latinLnBrk="0" hangingPunct="1">
        <a:defRPr sz="1500" kern="1200">
          <a:solidFill>
            <a:schemeClr val="tx1"/>
          </a:solidFill>
          <a:latin typeface="+mn-lt"/>
          <a:ea typeface="+mn-ea"/>
          <a:cs typeface="+mn-cs"/>
        </a:defRPr>
      </a:lvl7pPr>
      <a:lvl8pPr marL="2667036" algn="l" defTabSz="762010" rtl="0" eaLnBrk="1" latinLnBrk="0" hangingPunct="1">
        <a:defRPr sz="1500" kern="1200">
          <a:solidFill>
            <a:schemeClr val="tx1"/>
          </a:solidFill>
          <a:latin typeface="+mn-lt"/>
          <a:ea typeface="+mn-ea"/>
          <a:cs typeface="+mn-cs"/>
        </a:defRPr>
      </a:lvl8pPr>
      <a:lvl9pPr marL="3048040" algn="l" defTabSz="762010" rtl="0" eaLnBrk="1" latinLnBrk="0" hangingPunct="1">
        <a:defRPr sz="15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3240" userDrawn="1">
          <p15:clr>
            <a:srgbClr val="F26B43"/>
          </p15:clr>
        </p15:guide>
        <p15:guide id="2" pos="316" userDrawn="1">
          <p15:clr>
            <a:srgbClr val="F26B43"/>
          </p15:clr>
        </p15:guide>
        <p15:guide id="3" pos="11203" userDrawn="1">
          <p15:clr>
            <a:srgbClr val="F26B43"/>
          </p15:clr>
        </p15:guide>
        <p15:guide id="4" orient="horz" pos="972" userDrawn="1">
          <p15:clr>
            <a:srgbClr val="F26B43"/>
          </p15:clr>
        </p15:guide>
        <p15:guide id="5" pos="5760" userDrawn="1">
          <p15:clr>
            <a:srgbClr val="F26B43"/>
          </p15:clr>
        </p15:guide>
        <p15:guide id="6" orient="horz" pos="55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28600"/>
            <a:ext cx="8229600" cy="9525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333500"/>
            <a:ext cx="8229600" cy="37719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5297488"/>
            <a:ext cx="2133600" cy="303212"/>
          </a:xfrm>
          <a:prstGeom prst="rect">
            <a:avLst/>
          </a:prstGeom>
        </p:spPr>
        <p:txBody>
          <a:bodyPr vert="horz" lIns="91440" tIns="45720" rIns="91440" bIns="45720" rtlCol="0" anchor="ctr"/>
          <a:lstStyle>
            <a:lvl1pPr algn="l">
              <a:defRPr sz="1200">
                <a:solidFill>
                  <a:schemeClr val="tx1">
                    <a:tint val="75000"/>
                  </a:schemeClr>
                </a:solidFill>
              </a:defRPr>
            </a:lvl1pPr>
          </a:lstStyle>
          <a:p>
            <a:fld id="{56B22B4D-2F3B-4940-8388-F60014EA4CC0}" type="datetimeFigureOut">
              <a:rPr lang="it-IT" smtClean="0"/>
              <a:pPr/>
              <a:t>05/02/2020</a:t>
            </a:fld>
            <a:endParaRPr lang="it-IT"/>
          </a:p>
        </p:txBody>
      </p:sp>
      <p:sp>
        <p:nvSpPr>
          <p:cNvPr id="5" name="Segnaposto piè di pagina 4"/>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a:defRPr sz="1200">
                <a:solidFill>
                  <a:schemeClr val="tx1">
                    <a:tint val="75000"/>
                  </a:schemeClr>
                </a:solidFill>
              </a:defRPr>
            </a:lvl1pPr>
          </a:lstStyle>
          <a:p>
            <a:fld id="{6B4EC3A9-663B-4F54-9294-5D7A0E5F88CB}"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aura.molteni\Downloads\pedro-lastra-157071-unsplash.jpg"/>
          <p:cNvPicPr>
            <a:picLocks noChangeAspect="1" noChangeArrowheads="1"/>
          </p:cNvPicPr>
          <p:nvPr/>
        </p:nvPicPr>
        <p:blipFill>
          <a:blip r:embed="rId3" cstate="print"/>
          <a:srcRect/>
          <a:stretch>
            <a:fillRect/>
          </a:stretch>
        </p:blipFill>
        <p:spPr bwMode="auto">
          <a:xfrm>
            <a:off x="0" y="6306"/>
            <a:ext cx="9144000" cy="5708694"/>
          </a:xfrm>
          <a:prstGeom prst="rect">
            <a:avLst/>
          </a:prstGeom>
          <a:noFill/>
        </p:spPr>
      </p:pic>
      <p:sp>
        <p:nvSpPr>
          <p:cNvPr id="9" name="Rettangolo 8"/>
          <p:cNvSpPr/>
          <p:nvPr/>
        </p:nvSpPr>
        <p:spPr>
          <a:xfrm>
            <a:off x="-1" y="3760237"/>
            <a:ext cx="9144001" cy="1614196"/>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0" y="3760237"/>
            <a:ext cx="6260841" cy="1000274"/>
          </a:xfrm>
          <a:prstGeom prst="rect">
            <a:avLst/>
          </a:prstGeom>
        </p:spPr>
        <p:txBody>
          <a:bodyPr wrap="square">
            <a:spAutoFit/>
          </a:bodyPr>
          <a:lstStyle/>
          <a:p>
            <a:r>
              <a:rPr lang="it-IT" sz="1800" b="1" dirty="0" smtClean="0">
                <a:solidFill>
                  <a:schemeClr val="tx2"/>
                </a:solidFill>
              </a:rPr>
              <a:t>DIGITAL EXPORT IN USA</a:t>
            </a:r>
          </a:p>
          <a:p>
            <a:endParaRPr lang="it-IT" sz="400" dirty="0" smtClean="0">
              <a:solidFill>
                <a:schemeClr val="tx2"/>
              </a:solidFill>
            </a:endParaRPr>
          </a:p>
          <a:p>
            <a:r>
              <a:rPr lang="it-IT" sz="1600" dirty="0">
                <a:solidFill>
                  <a:schemeClr val="tx2"/>
                </a:solidFill>
              </a:rPr>
              <a:t>L’Emilia-Romagna del </a:t>
            </a:r>
            <a:r>
              <a:rPr lang="it-IT" sz="1600" dirty="0" err="1">
                <a:solidFill>
                  <a:schemeClr val="tx2"/>
                </a:solidFill>
              </a:rPr>
              <a:t>Food</a:t>
            </a:r>
            <a:r>
              <a:rPr lang="it-IT" sz="1600" dirty="0">
                <a:solidFill>
                  <a:schemeClr val="tx2"/>
                </a:solidFill>
              </a:rPr>
              <a:t> si presenta </a:t>
            </a:r>
            <a:endParaRPr lang="it-IT" sz="1600" dirty="0" smtClean="0">
              <a:solidFill>
                <a:schemeClr val="tx2"/>
              </a:solidFill>
            </a:endParaRPr>
          </a:p>
          <a:p>
            <a:r>
              <a:rPr lang="it-IT" sz="1600" dirty="0" smtClean="0">
                <a:solidFill>
                  <a:schemeClr val="tx2"/>
                </a:solidFill>
              </a:rPr>
              <a:t>sulle </a:t>
            </a:r>
            <a:r>
              <a:rPr lang="it-IT" sz="1600" dirty="0">
                <a:solidFill>
                  <a:schemeClr val="tx2"/>
                </a:solidFill>
              </a:rPr>
              <a:t>piattaforme specializzate </a:t>
            </a:r>
            <a:r>
              <a:rPr lang="it-IT" sz="1600" dirty="0" smtClean="0">
                <a:solidFill>
                  <a:schemeClr val="tx2"/>
                </a:solidFill>
              </a:rPr>
              <a:t>Business </a:t>
            </a:r>
            <a:r>
              <a:rPr lang="it-IT" sz="1600" dirty="0">
                <a:solidFill>
                  <a:schemeClr val="tx2"/>
                </a:solidFill>
              </a:rPr>
              <a:t>to Consumer (</a:t>
            </a:r>
            <a:r>
              <a:rPr lang="it-IT" sz="1600" dirty="0" err="1">
                <a:solidFill>
                  <a:schemeClr val="tx2"/>
                </a:solidFill>
              </a:rPr>
              <a:t>BtoC</a:t>
            </a:r>
            <a:r>
              <a:rPr lang="it-IT" sz="1600" dirty="0" smtClean="0">
                <a:solidFill>
                  <a:schemeClr val="tx2"/>
                </a:solidFill>
              </a:rPr>
              <a:t>)</a:t>
            </a:r>
          </a:p>
          <a:p>
            <a:endParaRPr lang="it-IT" sz="500" dirty="0">
              <a:solidFill>
                <a:schemeClr val="tx2"/>
              </a:solidFill>
            </a:endParaRPr>
          </a:p>
        </p:txBody>
      </p:sp>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5869" y="3926848"/>
            <a:ext cx="1430447" cy="715225"/>
          </a:xfrm>
          <a:prstGeom prst="rect">
            <a:avLst/>
          </a:prstGeom>
        </p:spPr>
      </p:pic>
      <p:pic>
        <p:nvPicPr>
          <p:cNvPr id="13" name="Picture 3" descr="logo1"/>
          <p:cNvPicPr>
            <a:picLocks noChangeAspect="1" noChangeArrowheads="1"/>
          </p:cNvPicPr>
          <p:nvPr/>
        </p:nvPicPr>
        <p:blipFill>
          <a:blip r:embed="rId5" cstate="print">
            <a:clrChange>
              <a:clrFrom>
                <a:srgbClr val="FFFEFF"/>
              </a:clrFrom>
              <a:clrTo>
                <a:srgbClr val="FFFEFF">
                  <a:alpha val="0"/>
                </a:srgbClr>
              </a:clrTo>
            </a:clrChange>
            <a:extLst>
              <a:ext uri="{28A0092B-C50C-407E-A947-70E740481C1C}">
                <a14:useLocalDpi xmlns:a14="http://schemas.microsoft.com/office/drawing/2010/main" val="0"/>
              </a:ext>
            </a:extLst>
          </a:blip>
          <a:srcRect/>
          <a:stretch>
            <a:fillRect/>
          </a:stretch>
        </p:blipFill>
        <p:spPr bwMode="auto">
          <a:xfrm>
            <a:off x="126031" y="4831581"/>
            <a:ext cx="1869185" cy="44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6">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887823" y="4925999"/>
            <a:ext cx="1193101" cy="3555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modena-marchio-colore"/>
          <p:cNvPicPr>
            <a:picLocks noChangeAspect="1" noChangeArrowheads="1"/>
          </p:cNvPicPr>
          <p:nvPr/>
        </p:nvPicPr>
        <p:blipFill>
          <a:blip r:embed="rId7"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805263" y="4916858"/>
            <a:ext cx="2596953" cy="36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logo colori"/>
          <p:cNvPicPr>
            <a:picLocks noChangeAspect="1" noChangeArrowheads="1"/>
          </p:cNvPicPr>
          <p:nvPr/>
        </p:nvPicPr>
        <p:blipFill>
          <a:blip r:embed="rId8"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694421" y="4898448"/>
            <a:ext cx="1208313" cy="35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959368" y="1117080"/>
            <a:ext cx="7764906" cy="4524315"/>
          </a:xfrm>
          <a:prstGeom prst="rect">
            <a:avLst/>
          </a:prstGeom>
          <a:noFill/>
        </p:spPr>
        <p:txBody>
          <a:bodyPr wrap="square" rtlCol="0">
            <a:spAutoFit/>
          </a:bodyPr>
          <a:lstStyle/>
          <a:p>
            <a:pPr>
              <a:defRPr/>
            </a:pPr>
            <a:r>
              <a:rPr lang="it-IT" sz="1600" dirty="0">
                <a:latin typeface="Century Gothic" panose="020B0502020202020204" pitchFamily="34" charset="0"/>
              </a:rPr>
              <a:t>Incontri informativi </a:t>
            </a:r>
            <a:r>
              <a:rPr lang="it-IT" sz="1600" dirty="0" smtClean="0">
                <a:latin typeface="Century Gothic" panose="020B0502020202020204" pitchFamily="34" charset="0"/>
              </a:rPr>
              <a:t>: </a:t>
            </a:r>
            <a:r>
              <a:rPr lang="it-IT" sz="1600" b="1" dirty="0" smtClean="0">
                <a:latin typeface="Century Gothic" panose="020B0502020202020204" pitchFamily="34" charset="0"/>
              </a:rPr>
              <a:t>4-5 febbraio </a:t>
            </a:r>
            <a:r>
              <a:rPr lang="it-IT" sz="1600" b="1" dirty="0">
                <a:latin typeface="Century Gothic" panose="020B0502020202020204" pitchFamily="34" charset="0"/>
              </a:rPr>
              <a:t>2020 </a:t>
            </a:r>
          </a:p>
          <a:p>
            <a:pPr>
              <a:defRPr/>
            </a:pPr>
            <a:r>
              <a:rPr lang="it-IT" sz="1600" dirty="0" smtClean="0">
                <a:latin typeface="Century Gothic" panose="020B0502020202020204" pitchFamily="34" charset="0"/>
              </a:rPr>
              <a:t>	- </a:t>
            </a:r>
            <a:r>
              <a:rPr lang="it-IT" sz="1400" dirty="0" smtClean="0">
                <a:latin typeface="Century Gothic" panose="020B0502020202020204" pitchFamily="34" charset="0"/>
              </a:rPr>
              <a:t>Reggio </a:t>
            </a:r>
            <a:r>
              <a:rPr lang="it-IT" sz="1400" dirty="0">
                <a:latin typeface="Century Gothic" panose="020B0502020202020204" pitchFamily="34" charset="0"/>
              </a:rPr>
              <a:t>Emilia, Modena e Ravenna per presentazione progetto</a:t>
            </a:r>
          </a:p>
          <a:p>
            <a:pPr>
              <a:defRPr/>
            </a:pPr>
            <a:endParaRPr lang="it-IT" sz="1400" dirty="0">
              <a:solidFill>
                <a:srgbClr val="FF0000"/>
              </a:solidFill>
              <a:latin typeface="Century Gothic" panose="020B0502020202020204" pitchFamily="34" charset="0"/>
            </a:endParaRPr>
          </a:p>
          <a:p>
            <a:pPr lvl="0"/>
            <a:r>
              <a:rPr lang="it-IT" sz="1600" dirty="0" smtClean="0">
                <a:latin typeface="Century Gothic" panose="020B0502020202020204" pitchFamily="34" charset="0"/>
              </a:rPr>
              <a:t>Incontri  </a:t>
            </a:r>
            <a:r>
              <a:rPr lang="it-IT" sz="1600" dirty="0">
                <a:latin typeface="Century Gothic" panose="020B0502020202020204" pitchFamily="34" charset="0"/>
              </a:rPr>
              <a:t>individuali di approfondimento o </a:t>
            </a:r>
            <a:r>
              <a:rPr lang="it-IT" sz="1600" dirty="0" err="1" smtClean="0">
                <a:latin typeface="Century Gothic" panose="020B0502020202020204" pitchFamily="34" charset="0"/>
              </a:rPr>
              <a:t>skype</a:t>
            </a:r>
            <a:r>
              <a:rPr lang="it-IT" sz="1600" dirty="0" smtClean="0">
                <a:latin typeface="Century Gothic" panose="020B0502020202020204" pitchFamily="34" charset="0"/>
              </a:rPr>
              <a:t> call :  febbraio 2020</a:t>
            </a:r>
          </a:p>
          <a:p>
            <a:pPr lvl="0"/>
            <a:r>
              <a:rPr lang="it-IT" sz="1400" dirty="0" smtClean="0">
                <a:latin typeface="Century Gothic" panose="020B0502020202020204" pitchFamily="34" charset="0"/>
              </a:rPr>
              <a:t>per selezione prodotti da inserire in piattaforma (3 per azienda)</a:t>
            </a:r>
          </a:p>
          <a:p>
            <a:pPr lvl="0"/>
            <a:endParaRPr lang="it-IT" sz="1400" dirty="0">
              <a:solidFill>
                <a:srgbClr val="FF0000"/>
              </a:solidFill>
              <a:latin typeface="Century Gothic" panose="020B0502020202020204" pitchFamily="34" charset="0"/>
            </a:endParaRPr>
          </a:p>
          <a:p>
            <a:pPr lvl="0"/>
            <a:r>
              <a:rPr lang="it-IT" sz="1600" dirty="0">
                <a:latin typeface="Century Gothic" panose="020B0502020202020204" pitchFamily="34" charset="0"/>
              </a:rPr>
              <a:t>Adesione formale al progetto </a:t>
            </a:r>
            <a:r>
              <a:rPr lang="it-IT" sz="1600" b="1" dirty="0">
                <a:latin typeface="Century Gothic" panose="020B0502020202020204" pitchFamily="34" charset="0"/>
              </a:rPr>
              <a:t>entro </a:t>
            </a:r>
            <a:r>
              <a:rPr lang="it-IT" sz="1600" b="1" dirty="0" smtClean="0">
                <a:latin typeface="Century Gothic" panose="020B0502020202020204" pitchFamily="34" charset="0"/>
              </a:rPr>
              <a:t>il 30 marzo 2020</a:t>
            </a:r>
          </a:p>
          <a:p>
            <a:pPr lvl="0"/>
            <a:r>
              <a:rPr lang="it-IT" sz="1400" dirty="0">
                <a:latin typeface="Century Gothic" panose="020B0502020202020204" pitchFamily="34" charset="0"/>
              </a:rPr>
              <a:t>	</a:t>
            </a:r>
            <a:r>
              <a:rPr lang="it-IT" sz="1400" dirty="0" smtClean="0">
                <a:latin typeface="Century Gothic" panose="020B0502020202020204" pitchFamily="34" charset="0"/>
              </a:rPr>
              <a:t>- compilazione modulistica regionale</a:t>
            </a:r>
          </a:p>
          <a:p>
            <a:pPr lvl="0"/>
            <a:r>
              <a:rPr lang="it-IT" sz="1400" dirty="0" smtClean="0">
                <a:latin typeface="Century Gothic" panose="020B0502020202020204" pitchFamily="34" charset="0"/>
              </a:rPr>
              <a:t>	- contratto con Camera di Commercio di Ravenna, capofila del progetto</a:t>
            </a:r>
          </a:p>
          <a:p>
            <a:pPr lvl="0"/>
            <a:r>
              <a:rPr lang="it-IT" sz="1400" dirty="0">
                <a:latin typeface="Century Gothic" panose="020B0502020202020204" pitchFamily="34" charset="0"/>
              </a:rPr>
              <a:t>	</a:t>
            </a:r>
            <a:r>
              <a:rPr lang="it-IT" sz="1400" dirty="0" smtClean="0">
                <a:latin typeface="Century Gothic" panose="020B0502020202020204" pitchFamily="34" charset="0"/>
              </a:rPr>
              <a:t>- pagamento della quota di partecipazione alla Camera di Ravenna</a:t>
            </a:r>
          </a:p>
          <a:p>
            <a:pPr lvl="0"/>
            <a:endParaRPr lang="it-IT" sz="1400" dirty="0">
              <a:latin typeface="Century Gothic" panose="020B0502020202020204" pitchFamily="34" charset="0"/>
            </a:endParaRPr>
          </a:p>
          <a:p>
            <a:pPr lvl="0"/>
            <a:r>
              <a:rPr lang="it-IT" sz="1400" dirty="0">
                <a:latin typeface="Century Gothic" panose="020B0502020202020204" pitchFamily="34" charset="0"/>
              </a:rPr>
              <a:t>Verifica certificazioni aziendali e supporto etichettatura prodotti </a:t>
            </a:r>
            <a:r>
              <a:rPr lang="it-IT" sz="1400" dirty="0" smtClean="0">
                <a:latin typeface="Century Gothic" panose="020B0502020202020204" pitchFamily="34" charset="0"/>
              </a:rPr>
              <a:t>selezionati </a:t>
            </a:r>
            <a:endParaRPr lang="it-IT" sz="1400" dirty="0">
              <a:latin typeface="Century Gothic" panose="020B0502020202020204" pitchFamily="34" charset="0"/>
            </a:endParaRPr>
          </a:p>
          <a:p>
            <a:pPr lvl="0"/>
            <a:endParaRPr lang="it-IT" sz="1400" dirty="0">
              <a:latin typeface="Century Gothic" panose="020B0502020202020204" pitchFamily="34" charset="0"/>
            </a:endParaRPr>
          </a:p>
          <a:p>
            <a:pPr lvl="0"/>
            <a:r>
              <a:rPr lang="it-IT" sz="1400" dirty="0">
                <a:latin typeface="Century Gothic" panose="020B0502020202020204" pitchFamily="34" charset="0"/>
              </a:rPr>
              <a:t>Invio merce ad Italia Regina  (sede Milano) entro il 30 </a:t>
            </a:r>
            <a:r>
              <a:rPr lang="it-IT" sz="1400" dirty="0" smtClean="0">
                <a:latin typeface="Century Gothic" panose="020B0502020202020204" pitchFamily="34" charset="0"/>
              </a:rPr>
              <a:t>aprile</a:t>
            </a:r>
            <a:endParaRPr lang="it-IT" sz="1400" dirty="0">
              <a:latin typeface="Century Gothic" panose="020B0502020202020204" pitchFamily="34" charset="0"/>
            </a:endParaRPr>
          </a:p>
          <a:p>
            <a:pPr lvl="0"/>
            <a:endParaRPr lang="it-IT" sz="1400" dirty="0">
              <a:latin typeface="Century Gothic" panose="020B0502020202020204" pitchFamily="34" charset="0"/>
            </a:endParaRPr>
          </a:p>
          <a:p>
            <a:pPr lvl="0"/>
            <a:r>
              <a:rPr lang="it-IT" sz="1400" b="1" dirty="0" smtClean="0">
                <a:latin typeface="Century Gothic" panose="020B0502020202020204" pitchFamily="34" charset="0"/>
              </a:rPr>
              <a:t>Visibilità </a:t>
            </a:r>
            <a:r>
              <a:rPr lang="it-IT" sz="1400" b="1" dirty="0">
                <a:latin typeface="Century Gothic" panose="020B0502020202020204" pitchFamily="34" charset="0"/>
              </a:rPr>
              <a:t>on line dei prodotti su Amazon.com a partire dal 30 </a:t>
            </a:r>
            <a:r>
              <a:rPr lang="it-IT" sz="1400" b="1" dirty="0" smtClean="0">
                <a:latin typeface="Century Gothic" panose="020B0502020202020204" pitchFamily="34" charset="0"/>
              </a:rPr>
              <a:t>giugno</a:t>
            </a:r>
            <a:endParaRPr lang="it-IT" sz="1400" b="1" dirty="0">
              <a:latin typeface="Century Gothic" panose="020B0502020202020204" pitchFamily="34" charset="0"/>
            </a:endParaRPr>
          </a:p>
          <a:p>
            <a:pPr lvl="0"/>
            <a:endParaRPr lang="it-IT" sz="1400" dirty="0">
              <a:latin typeface="Century Gothic" panose="020B0502020202020204" pitchFamily="34" charset="0"/>
            </a:endParaRPr>
          </a:p>
          <a:p>
            <a:pPr lvl="0"/>
            <a:r>
              <a:rPr lang="it-IT" sz="1400" dirty="0" smtClean="0">
                <a:latin typeface="Century Gothic" panose="020B0502020202020204" pitchFamily="34" charset="0"/>
              </a:rPr>
              <a:t>Campagna di marketing digitale </a:t>
            </a:r>
          </a:p>
          <a:p>
            <a:pPr lvl="0"/>
            <a:endParaRPr lang="it-IT" sz="1400" dirty="0">
              <a:latin typeface="Century Gothic" panose="020B0502020202020204" pitchFamily="34" charset="0"/>
            </a:endParaRPr>
          </a:p>
          <a:p>
            <a:pPr lvl="0"/>
            <a:r>
              <a:rPr lang="it-IT" sz="1400" dirty="0">
                <a:latin typeface="Century Gothic" panose="020B0502020202020204" pitchFamily="34" charset="0"/>
              </a:rPr>
              <a:t>Test vendita fino al 31 dicembre – report ed analisi </a:t>
            </a:r>
            <a:r>
              <a:rPr lang="it-IT" sz="1400" dirty="0" smtClean="0">
                <a:latin typeface="Century Gothic" panose="020B0502020202020204" pitchFamily="34" charset="0"/>
              </a:rPr>
              <a:t>risultati</a:t>
            </a:r>
            <a:endParaRPr lang="it-IT" sz="1400" dirty="0">
              <a:solidFill>
                <a:srgbClr val="FF0000"/>
              </a:solidFill>
              <a:latin typeface="Century Gothic" panose="020B0502020202020204" pitchFamily="34" charset="0"/>
            </a:endParaRPr>
          </a:p>
        </p:txBody>
      </p:sp>
      <p:sp>
        <p:nvSpPr>
          <p:cNvPr id="8" name="TextBox 2"/>
          <p:cNvSpPr txBox="1"/>
          <p:nvPr/>
        </p:nvSpPr>
        <p:spPr>
          <a:xfrm>
            <a:off x="1723869" y="661212"/>
            <a:ext cx="6071017" cy="295466"/>
          </a:xfrm>
          <a:prstGeom prst="rect">
            <a:avLst/>
          </a:prstGeom>
          <a:noFill/>
        </p:spPr>
        <p:txBody>
          <a:bodyPr wrap="square" lIns="0" tIns="0" rIns="0" bIns="0" rtlCol="0">
            <a:spAutoFit/>
          </a:bodyPr>
          <a:lstStyle/>
          <a:p>
            <a:pPr algn="ctr">
              <a:lnSpc>
                <a:spcPct val="80000"/>
              </a:lnSpc>
            </a:pPr>
            <a:r>
              <a:rPr lang="en-US" sz="2400" b="1" dirty="0" smtClean="0">
                <a:solidFill>
                  <a:srgbClr val="3366CC"/>
                </a:solidFill>
                <a:latin typeface="Century Gothic" panose="020B0502020202020204" pitchFamily="34" charset="0"/>
                <a:ea typeface="Titillium Light" charset="0"/>
                <a:cs typeface="Titillium Light" charset="0"/>
              </a:rPr>
              <a:t>STRUTTURA PERCORSO</a:t>
            </a:r>
            <a:endParaRPr lang="en-US" sz="2400" b="1" dirty="0">
              <a:solidFill>
                <a:srgbClr val="3366CC"/>
              </a:solidFill>
              <a:latin typeface="Century Gothic" panose="020B0502020202020204" pitchFamily="34" charset="0"/>
              <a:ea typeface="Titillium Light" charset="0"/>
              <a:cs typeface="Titillium Light" charset="0"/>
            </a:endParaRPr>
          </a:p>
        </p:txBody>
      </p:sp>
      <p:sp>
        <p:nvSpPr>
          <p:cNvPr id="15" name="Shape 3938"/>
          <p:cNvSpPr/>
          <p:nvPr/>
        </p:nvSpPr>
        <p:spPr>
          <a:xfrm>
            <a:off x="371237" y="2559178"/>
            <a:ext cx="336584" cy="33658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9674" y="5053"/>
                </a:moveTo>
                <a:cubicBezTo>
                  <a:pt x="9585" y="4965"/>
                  <a:pt x="9462" y="4909"/>
                  <a:pt x="9327" y="4909"/>
                </a:cubicBezTo>
                <a:cubicBezTo>
                  <a:pt x="9056" y="4909"/>
                  <a:pt x="8836" y="5130"/>
                  <a:pt x="8836" y="5400"/>
                </a:cubicBezTo>
                <a:cubicBezTo>
                  <a:pt x="8836" y="5536"/>
                  <a:pt x="8891" y="5659"/>
                  <a:pt x="8980" y="5747"/>
                </a:cubicBezTo>
                <a:lnTo>
                  <a:pt x="13574" y="10800"/>
                </a:lnTo>
                <a:lnTo>
                  <a:pt x="8980" y="15853"/>
                </a:lnTo>
                <a:cubicBezTo>
                  <a:pt x="8891" y="15942"/>
                  <a:pt x="8836" y="16065"/>
                  <a:pt x="8836" y="16200"/>
                </a:cubicBezTo>
                <a:cubicBezTo>
                  <a:pt x="8836" y="16471"/>
                  <a:pt x="9056" y="16691"/>
                  <a:pt x="9327" y="16691"/>
                </a:cubicBezTo>
                <a:cubicBezTo>
                  <a:pt x="9462" y="16691"/>
                  <a:pt x="9585" y="16636"/>
                  <a:pt x="9674" y="16547"/>
                </a:cubicBezTo>
                <a:lnTo>
                  <a:pt x="14583" y="11147"/>
                </a:lnTo>
                <a:cubicBezTo>
                  <a:pt x="14673" y="11059"/>
                  <a:pt x="14727" y="10936"/>
                  <a:pt x="14727" y="10800"/>
                </a:cubicBezTo>
                <a:cubicBezTo>
                  <a:pt x="14727" y="10665"/>
                  <a:pt x="14673" y="10542"/>
                  <a:pt x="14583" y="10453"/>
                </a:cubicBezTo>
                <a:cubicBezTo>
                  <a:pt x="14583" y="10453"/>
                  <a:pt x="9674" y="5053"/>
                  <a:pt x="9674" y="5053"/>
                </a:cubicBezTo>
                <a:close/>
              </a:path>
            </a:pathLst>
          </a:custGeom>
          <a:ln/>
        </p:spPr>
        <p:style>
          <a:lnRef idx="1">
            <a:schemeClr val="accent1"/>
          </a:lnRef>
          <a:fillRef idx="3">
            <a:schemeClr val="accent1"/>
          </a:fillRef>
          <a:effectRef idx="2">
            <a:schemeClr val="accent1"/>
          </a:effectRef>
          <a:fontRef idx="minor">
            <a:schemeClr val="lt1"/>
          </a:fontRef>
        </p:style>
        <p:txBody>
          <a:bodyPr lIns="38100" tIns="38100" rIns="38100" bIns="38100" anchor="ctr"/>
          <a:lstStyle/>
          <a:p>
            <a:endParaRPr>
              <a:solidFill>
                <a:prstClr val="black"/>
              </a:solidFill>
            </a:endParaRPr>
          </a:p>
        </p:txBody>
      </p:sp>
      <p:pic>
        <p:nvPicPr>
          <p:cNvPr id="11" name="Immagin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080" y="202468"/>
            <a:ext cx="998919" cy="499460"/>
          </a:xfrm>
          <a:prstGeom prst="rect">
            <a:avLst/>
          </a:prstGeom>
        </p:spPr>
      </p:pic>
      <p:sp>
        <p:nvSpPr>
          <p:cNvPr id="13" name="Shape 3938"/>
          <p:cNvSpPr/>
          <p:nvPr/>
        </p:nvSpPr>
        <p:spPr>
          <a:xfrm>
            <a:off x="401276" y="1778095"/>
            <a:ext cx="336584" cy="33658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9674" y="5053"/>
                </a:moveTo>
                <a:cubicBezTo>
                  <a:pt x="9585" y="4965"/>
                  <a:pt x="9462" y="4909"/>
                  <a:pt x="9327" y="4909"/>
                </a:cubicBezTo>
                <a:cubicBezTo>
                  <a:pt x="9056" y="4909"/>
                  <a:pt x="8836" y="5130"/>
                  <a:pt x="8836" y="5400"/>
                </a:cubicBezTo>
                <a:cubicBezTo>
                  <a:pt x="8836" y="5536"/>
                  <a:pt x="8891" y="5659"/>
                  <a:pt x="8980" y="5747"/>
                </a:cubicBezTo>
                <a:lnTo>
                  <a:pt x="13574" y="10800"/>
                </a:lnTo>
                <a:lnTo>
                  <a:pt x="8980" y="15853"/>
                </a:lnTo>
                <a:cubicBezTo>
                  <a:pt x="8891" y="15942"/>
                  <a:pt x="8836" y="16065"/>
                  <a:pt x="8836" y="16200"/>
                </a:cubicBezTo>
                <a:cubicBezTo>
                  <a:pt x="8836" y="16471"/>
                  <a:pt x="9056" y="16691"/>
                  <a:pt x="9327" y="16691"/>
                </a:cubicBezTo>
                <a:cubicBezTo>
                  <a:pt x="9462" y="16691"/>
                  <a:pt x="9585" y="16636"/>
                  <a:pt x="9674" y="16547"/>
                </a:cubicBezTo>
                <a:lnTo>
                  <a:pt x="14583" y="11147"/>
                </a:lnTo>
                <a:cubicBezTo>
                  <a:pt x="14673" y="11059"/>
                  <a:pt x="14727" y="10936"/>
                  <a:pt x="14727" y="10800"/>
                </a:cubicBezTo>
                <a:cubicBezTo>
                  <a:pt x="14727" y="10665"/>
                  <a:pt x="14673" y="10542"/>
                  <a:pt x="14583" y="10453"/>
                </a:cubicBezTo>
                <a:cubicBezTo>
                  <a:pt x="14583" y="10453"/>
                  <a:pt x="9674" y="5053"/>
                  <a:pt x="9674" y="5053"/>
                </a:cubicBezTo>
                <a:close/>
              </a:path>
            </a:pathLst>
          </a:custGeom>
          <a:ln/>
        </p:spPr>
        <p:style>
          <a:lnRef idx="1">
            <a:schemeClr val="accent1"/>
          </a:lnRef>
          <a:fillRef idx="3">
            <a:schemeClr val="accent1"/>
          </a:fillRef>
          <a:effectRef idx="2">
            <a:schemeClr val="accent1"/>
          </a:effectRef>
          <a:fontRef idx="minor">
            <a:schemeClr val="lt1"/>
          </a:fontRef>
        </p:style>
        <p:txBody>
          <a:bodyPr lIns="38100" tIns="38100" rIns="38100" bIns="38100" anchor="ctr"/>
          <a:lstStyle/>
          <a:p>
            <a:endParaRPr>
              <a:solidFill>
                <a:prstClr val="black"/>
              </a:solidFill>
            </a:endParaRPr>
          </a:p>
        </p:txBody>
      </p:sp>
      <p:sp>
        <p:nvSpPr>
          <p:cNvPr id="19" name="Shape 3938"/>
          <p:cNvSpPr/>
          <p:nvPr/>
        </p:nvSpPr>
        <p:spPr>
          <a:xfrm>
            <a:off x="401276" y="3560062"/>
            <a:ext cx="336584" cy="33658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9674" y="5053"/>
                </a:moveTo>
                <a:cubicBezTo>
                  <a:pt x="9585" y="4965"/>
                  <a:pt x="9462" y="4909"/>
                  <a:pt x="9327" y="4909"/>
                </a:cubicBezTo>
                <a:cubicBezTo>
                  <a:pt x="9056" y="4909"/>
                  <a:pt x="8836" y="5130"/>
                  <a:pt x="8836" y="5400"/>
                </a:cubicBezTo>
                <a:cubicBezTo>
                  <a:pt x="8836" y="5536"/>
                  <a:pt x="8891" y="5659"/>
                  <a:pt x="8980" y="5747"/>
                </a:cubicBezTo>
                <a:lnTo>
                  <a:pt x="13574" y="10800"/>
                </a:lnTo>
                <a:lnTo>
                  <a:pt x="8980" y="15853"/>
                </a:lnTo>
                <a:cubicBezTo>
                  <a:pt x="8891" y="15942"/>
                  <a:pt x="8836" y="16065"/>
                  <a:pt x="8836" y="16200"/>
                </a:cubicBezTo>
                <a:cubicBezTo>
                  <a:pt x="8836" y="16471"/>
                  <a:pt x="9056" y="16691"/>
                  <a:pt x="9327" y="16691"/>
                </a:cubicBezTo>
                <a:cubicBezTo>
                  <a:pt x="9462" y="16691"/>
                  <a:pt x="9585" y="16636"/>
                  <a:pt x="9674" y="16547"/>
                </a:cubicBezTo>
                <a:lnTo>
                  <a:pt x="14583" y="11147"/>
                </a:lnTo>
                <a:cubicBezTo>
                  <a:pt x="14673" y="11059"/>
                  <a:pt x="14727" y="10936"/>
                  <a:pt x="14727" y="10800"/>
                </a:cubicBezTo>
                <a:cubicBezTo>
                  <a:pt x="14727" y="10665"/>
                  <a:pt x="14673" y="10542"/>
                  <a:pt x="14583" y="10453"/>
                </a:cubicBezTo>
                <a:cubicBezTo>
                  <a:pt x="14583" y="10453"/>
                  <a:pt x="9674" y="5053"/>
                  <a:pt x="9674" y="5053"/>
                </a:cubicBezTo>
                <a:close/>
              </a:path>
            </a:pathLst>
          </a:custGeom>
          <a:ln/>
        </p:spPr>
        <p:style>
          <a:lnRef idx="1">
            <a:schemeClr val="accent1"/>
          </a:lnRef>
          <a:fillRef idx="3">
            <a:schemeClr val="accent1"/>
          </a:fillRef>
          <a:effectRef idx="2">
            <a:schemeClr val="accent1"/>
          </a:effectRef>
          <a:fontRef idx="minor">
            <a:schemeClr val="lt1"/>
          </a:fontRef>
        </p:style>
        <p:txBody>
          <a:bodyPr lIns="38100" tIns="38100" rIns="38100" bIns="38100" anchor="ctr"/>
          <a:lstStyle/>
          <a:p>
            <a:endParaRPr>
              <a:solidFill>
                <a:prstClr val="black"/>
              </a:solidFill>
            </a:endParaRPr>
          </a:p>
        </p:txBody>
      </p:sp>
      <p:sp>
        <p:nvSpPr>
          <p:cNvPr id="21" name="Shape 3938"/>
          <p:cNvSpPr/>
          <p:nvPr/>
        </p:nvSpPr>
        <p:spPr>
          <a:xfrm>
            <a:off x="381748" y="4003291"/>
            <a:ext cx="336584" cy="33658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9674" y="5053"/>
                </a:moveTo>
                <a:cubicBezTo>
                  <a:pt x="9585" y="4965"/>
                  <a:pt x="9462" y="4909"/>
                  <a:pt x="9327" y="4909"/>
                </a:cubicBezTo>
                <a:cubicBezTo>
                  <a:pt x="9056" y="4909"/>
                  <a:pt x="8836" y="5130"/>
                  <a:pt x="8836" y="5400"/>
                </a:cubicBezTo>
                <a:cubicBezTo>
                  <a:pt x="8836" y="5536"/>
                  <a:pt x="8891" y="5659"/>
                  <a:pt x="8980" y="5747"/>
                </a:cubicBezTo>
                <a:lnTo>
                  <a:pt x="13574" y="10800"/>
                </a:lnTo>
                <a:lnTo>
                  <a:pt x="8980" y="15853"/>
                </a:lnTo>
                <a:cubicBezTo>
                  <a:pt x="8891" y="15942"/>
                  <a:pt x="8836" y="16065"/>
                  <a:pt x="8836" y="16200"/>
                </a:cubicBezTo>
                <a:cubicBezTo>
                  <a:pt x="8836" y="16471"/>
                  <a:pt x="9056" y="16691"/>
                  <a:pt x="9327" y="16691"/>
                </a:cubicBezTo>
                <a:cubicBezTo>
                  <a:pt x="9462" y="16691"/>
                  <a:pt x="9585" y="16636"/>
                  <a:pt x="9674" y="16547"/>
                </a:cubicBezTo>
                <a:lnTo>
                  <a:pt x="14583" y="11147"/>
                </a:lnTo>
                <a:cubicBezTo>
                  <a:pt x="14673" y="11059"/>
                  <a:pt x="14727" y="10936"/>
                  <a:pt x="14727" y="10800"/>
                </a:cubicBezTo>
                <a:cubicBezTo>
                  <a:pt x="14727" y="10665"/>
                  <a:pt x="14673" y="10542"/>
                  <a:pt x="14583" y="10453"/>
                </a:cubicBezTo>
                <a:cubicBezTo>
                  <a:pt x="14583" y="10453"/>
                  <a:pt x="9674" y="5053"/>
                  <a:pt x="9674" y="5053"/>
                </a:cubicBezTo>
                <a:close/>
              </a:path>
            </a:pathLst>
          </a:custGeom>
          <a:ln/>
        </p:spPr>
        <p:style>
          <a:lnRef idx="1">
            <a:schemeClr val="accent1"/>
          </a:lnRef>
          <a:fillRef idx="3">
            <a:schemeClr val="accent1"/>
          </a:fillRef>
          <a:effectRef idx="2">
            <a:schemeClr val="accent1"/>
          </a:effectRef>
          <a:fontRef idx="minor">
            <a:schemeClr val="lt1"/>
          </a:fontRef>
        </p:style>
        <p:txBody>
          <a:bodyPr lIns="38100" tIns="38100" rIns="38100" bIns="38100" anchor="ctr"/>
          <a:lstStyle/>
          <a:p>
            <a:endParaRPr>
              <a:solidFill>
                <a:prstClr val="black"/>
              </a:solidFill>
            </a:endParaRPr>
          </a:p>
        </p:txBody>
      </p:sp>
      <p:pic>
        <p:nvPicPr>
          <p:cNvPr id="2" name="Immagine 1"/>
          <p:cNvPicPr>
            <a:picLocks noChangeAspect="1"/>
          </p:cNvPicPr>
          <p:nvPr/>
        </p:nvPicPr>
        <p:blipFill>
          <a:blip r:embed="rId3"/>
          <a:stretch>
            <a:fillRect/>
          </a:stretch>
        </p:blipFill>
        <p:spPr>
          <a:xfrm rot="21341407">
            <a:off x="376465" y="4450361"/>
            <a:ext cx="341406" cy="341406"/>
          </a:xfrm>
          <a:prstGeom prst="rect">
            <a:avLst/>
          </a:prstGeom>
        </p:spPr>
      </p:pic>
      <p:pic>
        <p:nvPicPr>
          <p:cNvPr id="3" name="Immagine 2"/>
          <p:cNvPicPr>
            <a:picLocks noChangeAspect="1"/>
          </p:cNvPicPr>
          <p:nvPr/>
        </p:nvPicPr>
        <p:blipFill>
          <a:blip r:embed="rId3"/>
          <a:stretch>
            <a:fillRect/>
          </a:stretch>
        </p:blipFill>
        <p:spPr>
          <a:xfrm>
            <a:off x="388810" y="5266601"/>
            <a:ext cx="341406" cy="341406"/>
          </a:xfrm>
          <a:prstGeom prst="rect">
            <a:avLst/>
          </a:prstGeom>
        </p:spPr>
      </p:pic>
      <p:pic>
        <p:nvPicPr>
          <p:cNvPr id="12" name="Immagine 11"/>
          <p:cNvPicPr>
            <a:picLocks noChangeAspect="1"/>
          </p:cNvPicPr>
          <p:nvPr/>
        </p:nvPicPr>
        <p:blipFill>
          <a:blip r:embed="rId3"/>
          <a:stretch>
            <a:fillRect/>
          </a:stretch>
        </p:blipFill>
        <p:spPr>
          <a:xfrm>
            <a:off x="366414" y="4864544"/>
            <a:ext cx="341406" cy="341406"/>
          </a:xfrm>
          <a:prstGeom prst="rect">
            <a:avLst/>
          </a:prstGeom>
        </p:spPr>
      </p:pic>
      <p:sp>
        <p:nvSpPr>
          <p:cNvPr id="14" name="Shape 3938"/>
          <p:cNvSpPr/>
          <p:nvPr/>
        </p:nvSpPr>
        <p:spPr>
          <a:xfrm>
            <a:off x="397441" y="1146427"/>
            <a:ext cx="336584" cy="33658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9674" y="5053"/>
                </a:moveTo>
                <a:cubicBezTo>
                  <a:pt x="9585" y="4965"/>
                  <a:pt x="9462" y="4909"/>
                  <a:pt x="9327" y="4909"/>
                </a:cubicBezTo>
                <a:cubicBezTo>
                  <a:pt x="9056" y="4909"/>
                  <a:pt x="8836" y="5130"/>
                  <a:pt x="8836" y="5400"/>
                </a:cubicBezTo>
                <a:cubicBezTo>
                  <a:pt x="8836" y="5536"/>
                  <a:pt x="8891" y="5659"/>
                  <a:pt x="8980" y="5747"/>
                </a:cubicBezTo>
                <a:lnTo>
                  <a:pt x="13574" y="10800"/>
                </a:lnTo>
                <a:lnTo>
                  <a:pt x="8980" y="15853"/>
                </a:lnTo>
                <a:cubicBezTo>
                  <a:pt x="8891" y="15942"/>
                  <a:pt x="8836" y="16065"/>
                  <a:pt x="8836" y="16200"/>
                </a:cubicBezTo>
                <a:cubicBezTo>
                  <a:pt x="8836" y="16471"/>
                  <a:pt x="9056" y="16691"/>
                  <a:pt x="9327" y="16691"/>
                </a:cubicBezTo>
                <a:cubicBezTo>
                  <a:pt x="9462" y="16691"/>
                  <a:pt x="9585" y="16636"/>
                  <a:pt x="9674" y="16547"/>
                </a:cubicBezTo>
                <a:lnTo>
                  <a:pt x="14583" y="11147"/>
                </a:lnTo>
                <a:cubicBezTo>
                  <a:pt x="14673" y="11059"/>
                  <a:pt x="14727" y="10936"/>
                  <a:pt x="14727" y="10800"/>
                </a:cubicBezTo>
                <a:cubicBezTo>
                  <a:pt x="14727" y="10665"/>
                  <a:pt x="14673" y="10542"/>
                  <a:pt x="14583" y="10453"/>
                </a:cubicBezTo>
                <a:cubicBezTo>
                  <a:pt x="14583" y="10453"/>
                  <a:pt x="9674" y="5053"/>
                  <a:pt x="9674" y="5053"/>
                </a:cubicBezTo>
                <a:close/>
              </a:path>
            </a:pathLst>
          </a:custGeom>
          <a:ln/>
        </p:spPr>
        <p:style>
          <a:lnRef idx="1">
            <a:schemeClr val="accent1"/>
          </a:lnRef>
          <a:fillRef idx="3">
            <a:schemeClr val="accent1"/>
          </a:fillRef>
          <a:effectRef idx="2">
            <a:schemeClr val="accent1"/>
          </a:effectRef>
          <a:fontRef idx="minor">
            <a:schemeClr val="lt1"/>
          </a:fontRef>
        </p:style>
        <p:txBody>
          <a:bodyPr lIns="38100" tIns="38100" rIns="38100" bIns="38100" anchor="ctr"/>
          <a:lstStyle/>
          <a:p>
            <a:endParaRPr>
              <a:solidFill>
                <a:prstClr val="black"/>
              </a:solidFill>
            </a:endParaRPr>
          </a:p>
        </p:txBody>
      </p:sp>
    </p:spTree>
    <p:extLst>
      <p:ext uri="{BB962C8B-B14F-4D97-AF65-F5344CB8AC3E}">
        <p14:creationId xmlns:p14="http://schemas.microsoft.com/office/powerpoint/2010/main" val="295881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0330" y="0"/>
            <a:ext cx="3083670" cy="5607781"/>
          </a:xfrm>
          <a:prstGeom prst="rect">
            <a:avLst/>
          </a:prstGeom>
        </p:spPr>
      </p:pic>
      <p:sp>
        <p:nvSpPr>
          <p:cNvPr id="9" name="CasellaDiTesto 8"/>
          <p:cNvSpPr txBox="1"/>
          <p:nvPr/>
        </p:nvSpPr>
        <p:spPr>
          <a:xfrm>
            <a:off x="82446" y="867371"/>
            <a:ext cx="5876144" cy="4462760"/>
          </a:xfrm>
          <a:prstGeom prst="rect">
            <a:avLst/>
          </a:prstGeom>
          <a:noFill/>
        </p:spPr>
        <p:txBody>
          <a:bodyPr wrap="square" rtlCol="0">
            <a:spAutoFit/>
          </a:bodyPr>
          <a:lstStyle/>
          <a:p>
            <a:pPr>
              <a:defRPr/>
            </a:pPr>
            <a:endParaRPr lang="it-IT" sz="1400" b="1" dirty="0" smtClean="0">
              <a:solidFill>
                <a:srgbClr val="000000"/>
              </a:solidFill>
              <a:latin typeface="Century Gothic" panose="020B0502020202020204" pitchFamily="34" charset="0"/>
              <a:cs typeface="Arial" charset="0"/>
            </a:endParaRPr>
          </a:p>
          <a:p>
            <a:pPr>
              <a:defRPr/>
            </a:pPr>
            <a:r>
              <a:rPr lang="it-IT" sz="1400" b="1" dirty="0" smtClean="0">
                <a:solidFill>
                  <a:srgbClr val="000000"/>
                </a:solidFill>
                <a:latin typeface="Century Gothic" panose="020B0502020202020204" pitchFamily="34" charset="0"/>
                <a:cs typeface="Arial" charset="0"/>
              </a:rPr>
              <a:t>TIMING </a:t>
            </a:r>
            <a:r>
              <a:rPr lang="it-IT" sz="1400" b="1" dirty="0">
                <a:solidFill>
                  <a:srgbClr val="000000"/>
                </a:solidFill>
                <a:latin typeface="Century Gothic" panose="020B0502020202020204" pitchFamily="34" charset="0"/>
                <a:cs typeface="Arial" charset="0"/>
              </a:rPr>
              <a:t>ISCRIZIONI</a:t>
            </a:r>
            <a:r>
              <a:rPr lang="it-IT" sz="1400" b="1" dirty="0" smtClean="0">
                <a:solidFill>
                  <a:srgbClr val="000000"/>
                </a:solidFill>
                <a:latin typeface="Century Gothic" panose="020B0502020202020204" pitchFamily="34" charset="0"/>
                <a:cs typeface="Arial" charset="0"/>
              </a:rPr>
              <a:t>:</a:t>
            </a:r>
          </a:p>
          <a:p>
            <a:pPr>
              <a:defRPr/>
            </a:pPr>
            <a:endParaRPr lang="it-IT" sz="800" b="1" dirty="0" smtClean="0">
              <a:solidFill>
                <a:srgbClr val="000000"/>
              </a:solidFill>
              <a:latin typeface="Century Gothic" panose="020B0502020202020204" pitchFamily="34" charset="0"/>
              <a:cs typeface="Arial" charset="0"/>
            </a:endParaRPr>
          </a:p>
          <a:p>
            <a:pPr>
              <a:defRPr/>
            </a:pPr>
            <a:r>
              <a:rPr lang="it-IT" sz="1300" dirty="0" smtClean="0">
                <a:solidFill>
                  <a:srgbClr val="000000"/>
                </a:solidFill>
                <a:latin typeface="Century Gothic" panose="020B0502020202020204" pitchFamily="34" charset="0"/>
                <a:cs typeface="Arial" charset="0"/>
              </a:rPr>
              <a:t>Entro il 30 marzo </a:t>
            </a:r>
            <a:r>
              <a:rPr lang="it-IT" sz="1300" i="1" dirty="0" smtClean="0">
                <a:solidFill>
                  <a:srgbClr val="FF0000"/>
                </a:solidFill>
                <a:latin typeface="Century Gothic" panose="020B0502020202020204" pitchFamily="34" charset="0"/>
                <a:cs typeface="Arial" charset="0"/>
              </a:rPr>
              <a:t>tramite invio </a:t>
            </a:r>
            <a:r>
              <a:rPr lang="it-IT" sz="1300" i="1" dirty="0">
                <a:solidFill>
                  <a:srgbClr val="FF0000"/>
                </a:solidFill>
                <a:latin typeface="Century Gothic" panose="020B0502020202020204" pitchFamily="34" charset="0"/>
                <a:cs typeface="Arial" charset="0"/>
              </a:rPr>
              <a:t>di relativo </a:t>
            </a:r>
            <a:r>
              <a:rPr lang="it-IT" sz="1300" i="1" dirty="0" smtClean="0">
                <a:solidFill>
                  <a:srgbClr val="FF0000"/>
                </a:solidFill>
                <a:latin typeface="Century Gothic" panose="020B0502020202020204" pitchFamily="34" charset="0"/>
                <a:cs typeface="Arial" charset="0"/>
              </a:rPr>
              <a:t>contratto</a:t>
            </a:r>
            <a:endParaRPr lang="it-IT" sz="1300" i="1" dirty="0">
              <a:solidFill>
                <a:srgbClr val="FF0000"/>
              </a:solidFill>
              <a:latin typeface="Century Gothic" panose="020B0502020202020204" pitchFamily="34" charset="0"/>
              <a:cs typeface="Arial" charset="0"/>
            </a:endParaRPr>
          </a:p>
          <a:p>
            <a:pPr>
              <a:defRPr/>
            </a:pPr>
            <a:r>
              <a:rPr lang="it-IT" sz="1200" dirty="0">
                <a:solidFill>
                  <a:srgbClr val="000000"/>
                </a:solidFill>
                <a:latin typeface="Century Gothic" panose="020B0502020202020204" pitchFamily="34" charset="0"/>
                <a:cs typeface="Arial" charset="0"/>
              </a:rPr>
              <a:t> </a:t>
            </a:r>
            <a:endParaRPr lang="it-IT" sz="1200" b="1" dirty="0" smtClean="0">
              <a:solidFill>
                <a:srgbClr val="000000"/>
              </a:solidFill>
              <a:latin typeface="Century Gothic" panose="020B0502020202020204" pitchFamily="34" charset="0"/>
              <a:cs typeface="Arial" charset="0"/>
            </a:endParaRPr>
          </a:p>
          <a:p>
            <a:pPr algn="just">
              <a:defRPr/>
            </a:pPr>
            <a:r>
              <a:rPr lang="it-IT" sz="1400" b="1" dirty="0" smtClean="0">
                <a:solidFill>
                  <a:srgbClr val="000000"/>
                </a:solidFill>
                <a:latin typeface="Century Gothic" panose="020B0502020202020204" pitchFamily="34" charset="0"/>
                <a:cs typeface="Arial" charset="0"/>
              </a:rPr>
              <a:t>TARGET:</a:t>
            </a:r>
          </a:p>
          <a:p>
            <a:pPr algn="just">
              <a:defRPr/>
            </a:pPr>
            <a:r>
              <a:rPr lang="it-IT" sz="1300" dirty="0" smtClean="0">
                <a:solidFill>
                  <a:srgbClr val="000000"/>
                </a:solidFill>
                <a:latin typeface="Century Gothic" panose="020B0502020202020204" pitchFamily="34" charset="0"/>
                <a:cs typeface="Arial" charset="0"/>
              </a:rPr>
              <a:t>Il </a:t>
            </a:r>
            <a:r>
              <a:rPr lang="it-IT" sz="1300" dirty="0">
                <a:solidFill>
                  <a:srgbClr val="000000"/>
                </a:solidFill>
                <a:latin typeface="Century Gothic" panose="020B0502020202020204" pitchFamily="34" charset="0"/>
                <a:cs typeface="Arial" charset="0"/>
              </a:rPr>
              <a:t>progetto è rivolto </a:t>
            </a:r>
            <a:r>
              <a:rPr lang="it-IT" sz="1300" dirty="0" smtClean="0">
                <a:solidFill>
                  <a:srgbClr val="000000"/>
                </a:solidFill>
                <a:latin typeface="Century Gothic" panose="020B0502020202020204" pitchFamily="34" charset="0"/>
                <a:cs typeface="Arial" charset="0"/>
              </a:rPr>
              <a:t>ad un gruppo di aziende </a:t>
            </a:r>
            <a:r>
              <a:rPr lang="it-IT" sz="1300" b="1" dirty="0" smtClean="0">
                <a:solidFill>
                  <a:srgbClr val="000000"/>
                </a:solidFill>
                <a:latin typeface="Century Gothic" panose="020B0502020202020204" pitchFamily="34" charset="0"/>
                <a:cs typeface="Arial" charset="0"/>
              </a:rPr>
              <a:t>emiliano romagnole </a:t>
            </a:r>
            <a:r>
              <a:rPr lang="it-IT" sz="1300" b="1" dirty="0">
                <a:solidFill>
                  <a:srgbClr val="000000"/>
                </a:solidFill>
                <a:latin typeface="Century Gothic" panose="020B0502020202020204" pitchFamily="34" charset="0"/>
                <a:cs typeface="Arial" charset="0"/>
              </a:rPr>
              <a:t>(min. 8/</a:t>
            </a:r>
            <a:r>
              <a:rPr lang="it-IT" sz="1300" b="1" dirty="0" err="1">
                <a:solidFill>
                  <a:srgbClr val="000000"/>
                </a:solidFill>
                <a:latin typeface="Century Gothic" panose="020B0502020202020204" pitchFamily="34" charset="0"/>
                <a:cs typeface="Arial" charset="0"/>
              </a:rPr>
              <a:t>max</a:t>
            </a:r>
            <a:r>
              <a:rPr lang="it-IT" sz="1300" b="1" dirty="0">
                <a:solidFill>
                  <a:srgbClr val="000000"/>
                </a:solidFill>
                <a:latin typeface="Century Gothic" panose="020B0502020202020204" pitchFamily="34" charset="0"/>
                <a:cs typeface="Arial" charset="0"/>
              </a:rPr>
              <a:t> </a:t>
            </a:r>
            <a:r>
              <a:rPr lang="it-IT" sz="1300" b="1" dirty="0" smtClean="0">
                <a:solidFill>
                  <a:srgbClr val="000000"/>
                </a:solidFill>
                <a:latin typeface="Century Gothic" panose="020B0502020202020204" pitchFamily="34" charset="0"/>
                <a:cs typeface="Arial" charset="0"/>
              </a:rPr>
              <a:t>10) </a:t>
            </a:r>
            <a:r>
              <a:rPr lang="it-IT" sz="1300" dirty="0" smtClean="0">
                <a:solidFill>
                  <a:srgbClr val="000000"/>
                </a:solidFill>
                <a:latin typeface="Century Gothic" panose="020B0502020202020204" pitchFamily="34" charset="0"/>
                <a:cs typeface="Arial" charset="0"/>
              </a:rPr>
              <a:t>che </a:t>
            </a:r>
            <a:r>
              <a:rPr lang="it-IT" sz="1300" dirty="0">
                <a:solidFill>
                  <a:srgbClr val="000000"/>
                </a:solidFill>
                <a:latin typeface="Century Gothic" panose="020B0502020202020204" pitchFamily="34" charset="0"/>
                <a:cs typeface="Arial" charset="0"/>
              </a:rPr>
              <a:t>saranno </a:t>
            </a:r>
            <a:r>
              <a:rPr lang="it-IT" sz="1300" dirty="0" smtClean="0">
                <a:solidFill>
                  <a:srgbClr val="000000"/>
                </a:solidFill>
                <a:latin typeface="Century Gothic" panose="020B0502020202020204" pitchFamily="34" charset="0"/>
                <a:cs typeface="Arial" charset="0"/>
              </a:rPr>
              <a:t>selezionate </a:t>
            </a:r>
            <a:r>
              <a:rPr lang="it-IT" sz="1300" dirty="0">
                <a:solidFill>
                  <a:srgbClr val="000000"/>
                </a:solidFill>
                <a:latin typeface="Century Gothic" panose="020B0502020202020204" pitchFamily="34" charset="0"/>
                <a:cs typeface="Arial" charset="0"/>
              </a:rPr>
              <a:t>sulla </a:t>
            </a:r>
            <a:r>
              <a:rPr lang="it-IT" sz="1300" dirty="0" smtClean="0">
                <a:solidFill>
                  <a:srgbClr val="000000"/>
                </a:solidFill>
                <a:latin typeface="Century Gothic" panose="020B0502020202020204" pitchFamily="34" charset="0"/>
                <a:cs typeface="Arial" charset="0"/>
              </a:rPr>
              <a:t>base delle </a:t>
            </a:r>
            <a:r>
              <a:rPr lang="it-IT" sz="1300" dirty="0">
                <a:solidFill>
                  <a:srgbClr val="000000"/>
                </a:solidFill>
                <a:latin typeface="Century Gothic" panose="020B0502020202020204" pitchFamily="34" charset="0"/>
                <a:cs typeface="Arial" charset="0"/>
              </a:rPr>
              <a:t>candidature pervenute, secondo </a:t>
            </a:r>
            <a:r>
              <a:rPr lang="it-IT" sz="1300" b="1" dirty="0">
                <a:solidFill>
                  <a:srgbClr val="000000"/>
                </a:solidFill>
                <a:latin typeface="Century Gothic" panose="020B0502020202020204" pitchFamily="34" charset="0"/>
                <a:cs typeface="Arial" charset="0"/>
              </a:rPr>
              <a:t>l’ordine cronologico di arrivo, appartenenza territoriale, </a:t>
            </a:r>
            <a:r>
              <a:rPr lang="it-IT" sz="1300" dirty="0">
                <a:solidFill>
                  <a:srgbClr val="000000"/>
                </a:solidFill>
                <a:latin typeface="Century Gothic" panose="020B0502020202020204" pitchFamily="34" charset="0"/>
                <a:cs typeface="Arial" charset="0"/>
              </a:rPr>
              <a:t>congruità dei prodotti e </a:t>
            </a:r>
            <a:r>
              <a:rPr lang="it-IT" sz="1300" dirty="0" smtClean="0">
                <a:solidFill>
                  <a:srgbClr val="000000"/>
                </a:solidFill>
                <a:latin typeface="Century Gothic" panose="020B0502020202020204" pitchFamily="34" charset="0"/>
                <a:cs typeface="Arial" charset="0"/>
              </a:rPr>
              <a:t>del mercato</a:t>
            </a:r>
            <a:r>
              <a:rPr lang="it-IT" sz="1200" dirty="0">
                <a:solidFill>
                  <a:srgbClr val="000000"/>
                </a:solidFill>
                <a:latin typeface="Century Gothic" panose="020B0502020202020204" pitchFamily="34" charset="0"/>
                <a:cs typeface="Arial" charset="0"/>
              </a:rPr>
              <a:t>. </a:t>
            </a:r>
          </a:p>
          <a:p>
            <a:pPr algn="just">
              <a:defRPr/>
            </a:pPr>
            <a:endParaRPr lang="it-IT" sz="1200" dirty="0" smtClean="0">
              <a:solidFill>
                <a:srgbClr val="000000"/>
              </a:solidFill>
              <a:latin typeface="Century Gothic" panose="020B0502020202020204" pitchFamily="34" charset="0"/>
              <a:cs typeface="Arial" charset="0"/>
            </a:endParaRPr>
          </a:p>
          <a:p>
            <a:pPr algn="just">
              <a:defRPr/>
            </a:pPr>
            <a:endParaRPr lang="it-IT" sz="1200" dirty="0">
              <a:solidFill>
                <a:srgbClr val="000000"/>
              </a:solidFill>
              <a:latin typeface="Century Gothic" panose="020B0502020202020204" pitchFamily="34" charset="0"/>
              <a:cs typeface="Arial" charset="0"/>
            </a:endParaRPr>
          </a:p>
          <a:p>
            <a:pPr algn="just">
              <a:defRPr/>
            </a:pPr>
            <a:r>
              <a:rPr lang="it-IT" sz="1400" b="1" dirty="0">
                <a:solidFill>
                  <a:srgbClr val="000000"/>
                </a:solidFill>
                <a:latin typeface="Century Gothic" panose="020B0502020202020204" pitchFamily="34" charset="0"/>
                <a:cs typeface="Arial" charset="0"/>
              </a:rPr>
              <a:t>ESITO SELEZIONE &amp; CONFERMA DI PARTECIPAZIONE: </a:t>
            </a:r>
            <a:endParaRPr lang="it-IT" sz="1400" b="1" dirty="0" smtClean="0">
              <a:solidFill>
                <a:srgbClr val="000000"/>
              </a:solidFill>
              <a:latin typeface="Century Gothic" panose="020B0502020202020204" pitchFamily="34" charset="0"/>
              <a:cs typeface="Arial" charset="0"/>
            </a:endParaRPr>
          </a:p>
          <a:p>
            <a:pPr algn="just">
              <a:defRPr/>
            </a:pPr>
            <a:endParaRPr lang="it-IT" sz="800" b="1" dirty="0" smtClean="0">
              <a:solidFill>
                <a:srgbClr val="000000"/>
              </a:solidFill>
              <a:latin typeface="Century Gothic" panose="020B0502020202020204" pitchFamily="34" charset="0"/>
              <a:cs typeface="Arial" charset="0"/>
            </a:endParaRPr>
          </a:p>
          <a:p>
            <a:pPr algn="just">
              <a:defRPr/>
            </a:pPr>
            <a:r>
              <a:rPr lang="it-IT" sz="1300" dirty="0" smtClean="0">
                <a:solidFill>
                  <a:srgbClr val="262626"/>
                </a:solidFill>
                <a:latin typeface="Century Gothic" panose="020B0502020202020204" pitchFamily="34" charset="0"/>
                <a:ea typeface="Times New Roman"/>
                <a:cs typeface="Times New Roman"/>
              </a:rPr>
              <a:t>L’impresa selezionata sarà </a:t>
            </a:r>
            <a:r>
              <a:rPr lang="it-IT" sz="1300" dirty="0">
                <a:solidFill>
                  <a:srgbClr val="262626"/>
                </a:solidFill>
                <a:latin typeface="Century Gothic" panose="020B0502020202020204" pitchFamily="34" charset="0"/>
                <a:ea typeface="Times New Roman"/>
                <a:cs typeface="Times New Roman"/>
              </a:rPr>
              <a:t>tenuta entro i 6 giorni successivi dalla data di accettazione ad </a:t>
            </a:r>
            <a:r>
              <a:rPr lang="it-IT" sz="1300" dirty="0" smtClean="0">
                <a:solidFill>
                  <a:srgbClr val="262626"/>
                </a:solidFill>
                <a:latin typeface="Century Gothic" panose="020B0502020202020204" pitchFamily="34" charset="0"/>
                <a:ea typeface="Times New Roman"/>
                <a:cs typeface="Times New Roman"/>
              </a:rPr>
              <a:t>effettuare:</a:t>
            </a:r>
          </a:p>
          <a:p>
            <a:pPr algn="just">
              <a:defRPr/>
            </a:pPr>
            <a:endParaRPr lang="it-IT" sz="800" dirty="0" smtClean="0">
              <a:solidFill>
                <a:srgbClr val="262626"/>
              </a:solidFill>
              <a:latin typeface="Century Gothic" panose="020B0502020202020204" pitchFamily="34" charset="0"/>
              <a:ea typeface="Times New Roman"/>
              <a:cs typeface="Times New Roman"/>
            </a:endParaRPr>
          </a:p>
          <a:p>
            <a:pPr marL="171450" indent="-171450" algn="just">
              <a:buFontTx/>
              <a:buChar char="-"/>
              <a:defRPr/>
            </a:pPr>
            <a:r>
              <a:rPr lang="it-IT" sz="1300" dirty="0">
                <a:solidFill>
                  <a:srgbClr val="262626"/>
                </a:solidFill>
                <a:latin typeface="Century Gothic" panose="020B0502020202020204" pitchFamily="34" charset="0"/>
                <a:ea typeface="Times New Roman"/>
                <a:cs typeface="Times New Roman"/>
              </a:rPr>
              <a:t>l</a:t>
            </a:r>
            <a:r>
              <a:rPr lang="it-IT" sz="1300" dirty="0" smtClean="0">
                <a:solidFill>
                  <a:srgbClr val="262626"/>
                </a:solidFill>
                <a:latin typeface="Century Gothic" panose="020B0502020202020204" pitchFamily="34" charset="0"/>
                <a:ea typeface="Times New Roman"/>
                <a:cs typeface="Times New Roman"/>
              </a:rPr>
              <a:t>a compilazione del contratto (Camera di commercio di Ravenna)</a:t>
            </a:r>
          </a:p>
          <a:p>
            <a:pPr marL="171450" indent="-171450" algn="just">
              <a:buFontTx/>
              <a:buChar char="-"/>
              <a:defRPr/>
            </a:pPr>
            <a:endParaRPr lang="it-IT" sz="1300" dirty="0" smtClean="0">
              <a:solidFill>
                <a:srgbClr val="262626"/>
              </a:solidFill>
              <a:latin typeface="Century Gothic" panose="020B0502020202020204" pitchFamily="34" charset="0"/>
              <a:ea typeface="Times New Roman"/>
              <a:cs typeface="Times New Roman"/>
            </a:endParaRPr>
          </a:p>
          <a:p>
            <a:pPr marL="171450" indent="-171450" algn="just">
              <a:buFontTx/>
              <a:buChar char="-"/>
              <a:defRPr/>
            </a:pPr>
            <a:r>
              <a:rPr lang="it-IT" sz="1300" dirty="0" smtClean="0">
                <a:solidFill>
                  <a:srgbClr val="262626"/>
                </a:solidFill>
                <a:latin typeface="Century Gothic" panose="020B0502020202020204" pitchFamily="34" charset="0"/>
                <a:ea typeface="Times New Roman"/>
                <a:cs typeface="Times New Roman"/>
              </a:rPr>
              <a:t>il versamento </a:t>
            </a:r>
            <a:r>
              <a:rPr lang="it-IT" sz="1300" dirty="0">
                <a:solidFill>
                  <a:srgbClr val="262626"/>
                </a:solidFill>
                <a:latin typeface="Century Gothic" panose="020B0502020202020204" pitchFamily="34" charset="0"/>
                <a:ea typeface="Times New Roman"/>
                <a:cs typeface="Times New Roman"/>
              </a:rPr>
              <a:t>integrale della </a:t>
            </a:r>
            <a:r>
              <a:rPr lang="it-IT" sz="1300" b="1" dirty="0">
                <a:solidFill>
                  <a:srgbClr val="262626"/>
                </a:solidFill>
                <a:latin typeface="Century Gothic" panose="020B0502020202020204" pitchFamily="34" charset="0"/>
                <a:ea typeface="Times New Roman"/>
                <a:cs typeface="Times New Roman"/>
              </a:rPr>
              <a:t>quota di partecipazione </a:t>
            </a:r>
            <a:r>
              <a:rPr lang="it-IT" sz="1300" b="1" dirty="0" smtClean="0">
                <a:solidFill>
                  <a:srgbClr val="262626"/>
                </a:solidFill>
                <a:latin typeface="Century Gothic" panose="020B0502020202020204" pitchFamily="34" charset="0"/>
                <a:ea typeface="Times New Roman"/>
                <a:cs typeface="Times New Roman"/>
              </a:rPr>
              <a:t>€ 2.200,00</a:t>
            </a:r>
          </a:p>
          <a:p>
            <a:pPr marL="171450" indent="-171450" algn="just">
              <a:buFontTx/>
              <a:buChar char="-"/>
              <a:defRPr/>
            </a:pPr>
            <a:endParaRPr lang="it-IT" sz="1300" dirty="0" smtClean="0">
              <a:solidFill>
                <a:srgbClr val="262626"/>
              </a:solidFill>
              <a:latin typeface="Century Gothic" panose="020B0502020202020204" pitchFamily="34" charset="0"/>
              <a:ea typeface="Times New Roman"/>
              <a:cs typeface="Times New Roman"/>
            </a:endParaRPr>
          </a:p>
          <a:p>
            <a:pPr marL="171450" indent="-171450" algn="just">
              <a:buFontTx/>
              <a:buChar char="-"/>
              <a:defRPr/>
            </a:pPr>
            <a:r>
              <a:rPr lang="it-IT" sz="1300" dirty="0" smtClean="0">
                <a:solidFill>
                  <a:srgbClr val="262626"/>
                </a:solidFill>
                <a:latin typeface="Century Gothic" panose="020B0502020202020204" pitchFamily="34" charset="0"/>
                <a:ea typeface="Times New Roman"/>
                <a:cs typeface="Times New Roman"/>
              </a:rPr>
              <a:t>la compilazione della modulistica per il de </a:t>
            </a:r>
            <a:r>
              <a:rPr lang="it-IT" sz="1300" dirty="0" err="1" smtClean="0">
                <a:solidFill>
                  <a:srgbClr val="262626"/>
                </a:solidFill>
                <a:latin typeface="Century Gothic" panose="020B0502020202020204" pitchFamily="34" charset="0"/>
                <a:ea typeface="Times New Roman"/>
                <a:cs typeface="Times New Roman"/>
              </a:rPr>
              <a:t>minimis</a:t>
            </a:r>
            <a:r>
              <a:rPr lang="it-IT" sz="1300" dirty="0" smtClean="0">
                <a:solidFill>
                  <a:srgbClr val="262626"/>
                </a:solidFill>
                <a:latin typeface="Century Gothic" panose="020B0502020202020204" pitchFamily="34" charset="0"/>
                <a:ea typeface="Times New Roman"/>
                <a:cs typeface="Times New Roman"/>
              </a:rPr>
              <a:t>.</a:t>
            </a:r>
          </a:p>
          <a:p>
            <a:pPr algn="just">
              <a:defRPr/>
            </a:pPr>
            <a:r>
              <a:rPr lang="it-IT" sz="1200" dirty="0" smtClean="0">
                <a:solidFill>
                  <a:srgbClr val="262626"/>
                </a:solidFill>
                <a:latin typeface="Century Gothic" panose="020B0502020202020204" pitchFamily="34" charset="0"/>
                <a:ea typeface="Times New Roman"/>
                <a:cs typeface="Times New Roman"/>
              </a:rPr>
              <a:t> </a:t>
            </a:r>
            <a:endParaRPr lang="en-US" sz="1400" dirty="0">
              <a:latin typeface="Century Gothic" panose="020B0502020202020204" pitchFamily="34" charset="0"/>
              <a:ea typeface="Titillium Light" charset="0"/>
              <a:cs typeface="Titillium Light" charset="0"/>
            </a:endParaRPr>
          </a:p>
        </p:txBody>
      </p:sp>
      <p:sp>
        <p:nvSpPr>
          <p:cNvPr id="11" name="TextBox 2"/>
          <p:cNvSpPr txBox="1"/>
          <p:nvPr/>
        </p:nvSpPr>
        <p:spPr>
          <a:xfrm>
            <a:off x="1253070" y="98747"/>
            <a:ext cx="4705520" cy="689420"/>
          </a:xfrm>
          <a:prstGeom prst="rect">
            <a:avLst/>
          </a:prstGeom>
          <a:noFill/>
        </p:spPr>
        <p:txBody>
          <a:bodyPr wrap="square" lIns="0" tIns="0" rIns="0" bIns="0" rtlCol="0">
            <a:spAutoFit/>
          </a:bodyPr>
          <a:lstStyle/>
          <a:p>
            <a:pPr>
              <a:lnSpc>
                <a:spcPct val="80000"/>
              </a:lnSpc>
            </a:pPr>
            <a:endParaRPr lang="en-US" sz="3200" dirty="0" smtClean="0">
              <a:latin typeface="Century Gothic" panose="020B0502020202020204" pitchFamily="34" charset="0"/>
              <a:ea typeface="Titillium Light" charset="0"/>
              <a:cs typeface="Titillium Light" charset="0"/>
            </a:endParaRPr>
          </a:p>
          <a:p>
            <a:pPr>
              <a:lnSpc>
                <a:spcPct val="80000"/>
              </a:lnSpc>
            </a:pPr>
            <a:r>
              <a:rPr lang="en-US" sz="2400" b="1" dirty="0" smtClean="0">
                <a:solidFill>
                  <a:srgbClr val="3366CC"/>
                </a:solidFill>
                <a:latin typeface="Century Gothic" panose="020B0502020202020204" pitchFamily="34" charset="0"/>
                <a:ea typeface="Titillium Light" charset="0"/>
                <a:cs typeface="Titillium Light" charset="0"/>
              </a:rPr>
              <a:t>MODALITA’ DI ADESIONE</a:t>
            </a:r>
            <a:endParaRPr lang="en-US" sz="3200" b="1" dirty="0" smtClean="0">
              <a:solidFill>
                <a:srgbClr val="3366CC"/>
              </a:solidFill>
              <a:latin typeface="Century Gothic" panose="020B0502020202020204" pitchFamily="34" charset="0"/>
              <a:ea typeface="Titillium Light" charset="0"/>
              <a:cs typeface="Titillium Light" charset="0"/>
            </a:endParaRPr>
          </a:p>
        </p:txBody>
      </p:sp>
      <p:pic>
        <p:nvPicPr>
          <p:cNvPr id="3" name="Immagine 2"/>
          <p:cNvPicPr>
            <a:picLocks noChangeAspect="1"/>
          </p:cNvPicPr>
          <p:nvPr/>
        </p:nvPicPr>
        <p:blipFill>
          <a:blip r:embed="rId3"/>
          <a:stretch>
            <a:fillRect/>
          </a:stretch>
        </p:blipFill>
        <p:spPr>
          <a:xfrm>
            <a:off x="0" y="98747"/>
            <a:ext cx="999831" cy="499915"/>
          </a:xfrm>
          <a:prstGeom prst="rect">
            <a:avLst/>
          </a:prstGeom>
        </p:spPr>
      </p:pic>
    </p:spTree>
    <p:extLst>
      <p:ext uri="{BB962C8B-B14F-4D97-AF65-F5344CB8AC3E}">
        <p14:creationId xmlns:p14="http://schemas.microsoft.com/office/powerpoint/2010/main" val="4082431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6841" y="222773"/>
            <a:ext cx="998919" cy="499460"/>
          </a:xfrm>
          <a:prstGeom prst="rect">
            <a:avLst/>
          </a:prstGeom>
        </p:spPr>
      </p:pic>
      <p:sp>
        <p:nvSpPr>
          <p:cNvPr id="2" name="Rettangolo 1"/>
          <p:cNvSpPr/>
          <p:nvPr/>
        </p:nvSpPr>
        <p:spPr>
          <a:xfrm>
            <a:off x="72828" y="722233"/>
            <a:ext cx="8893147" cy="5201424"/>
          </a:xfrm>
          <a:prstGeom prst="rect">
            <a:avLst/>
          </a:prstGeom>
        </p:spPr>
        <p:txBody>
          <a:bodyPr wrap="square">
            <a:spAutoFit/>
          </a:bodyPr>
          <a:lstStyle/>
          <a:p>
            <a:pPr algn="ctr">
              <a:defRPr/>
            </a:pPr>
            <a:r>
              <a:rPr lang="it-IT" altLang="it-IT" sz="2400" b="1" kern="0" dirty="0" smtClean="0">
                <a:solidFill>
                  <a:srgbClr val="3366CC"/>
                </a:solidFill>
                <a:latin typeface="Century Gothic" panose="020B0502020202020204" pitchFamily="34" charset="0"/>
              </a:rPr>
              <a:t>QUOTA </a:t>
            </a:r>
            <a:r>
              <a:rPr lang="it-IT" altLang="it-IT" sz="2400" b="1" kern="0" dirty="0">
                <a:solidFill>
                  <a:srgbClr val="3366CC"/>
                </a:solidFill>
                <a:latin typeface="Century Gothic" panose="020B0502020202020204" pitchFamily="34" charset="0"/>
              </a:rPr>
              <a:t>DI PARTECIPAZIONE </a:t>
            </a:r>
            <a:endParaRPr lang="it-IT" altLang="it-IT" sz="700" b="1" kern="0" dirty="0">
              <a:solidFill>
                <a:srgbClr val="3366CC"/>
              </a:solidFill>
              <a:latin typeface="Century Gothic" panose="020B0502020202020204" pitchFamily="34" charset="0"/>
            </a:endParaRPr>
          </a:p>
          <a:p>
            <a:pPr algn="just">
              <a:defRPr/>
            </a:pPr>
            <a:endParaRPr lang="it-IT" sz="800" kern="0" dirty="0" smtClean="0">
              <a:latin typeface="Century Gothic" panose="020B0502020202020204" pitchFamily="34" charset="0"/>
            </a:endParaRPr>
          </a:p>
          <a:p>
            <a:pPr algn="just">
              <a:defRPr/>
            </a:pPr>
            <a:r>
              <a:rPr lang="it-IT" sz="1400" kern="0" dirty="0" smtClean="0">
                <a:latin typeface="Century Gothic" panose="020B0502020202020204" pitchFamily="34" charset="0"/>
              </a:rPr>
              <a:t>La quota comprende: </a:t>
            </a:r>
          </a:p>
          <a:p>
            <a:pPr algn="just">
              <a:defRPr/>
            </a:pPr>
            <a:endParaRPr lang="it-IT" sz="1200" kern="0" dirty="0">
              <a:latin typeface="Century Gothic" panose="020B0502020202020204" pitchFamily="34" charset="0"/>
            </a:endParaRPr>
          </a:p>
          <a:p>
            <a:pPr marL="285750" lvl="0" indent="-285750">
              <a:buFont typeface="Wingdings" panose="05000000000000000000" pitchFamily="2" charset="2"/>
              <a:buChar char="q"/>
            </a:pPr>
            <a:r>
              <a:rPr lang="en-US" sz="1300" kern="0" dirty="0" err="1">
                <a:latin typeface="Century Gothic" panose="020B0502020202020204" pitchFamily="34" charset="0"/>
              </a:rPr>
              <a:t>Inserimento</a:t>
            </a:r>
            <a:r>
              <a:rPr lang="en-US" sz="1300" kern="0" dirty="0">
                <a:latin typeface="Century Gothic" panose="020B0502020202020204" pitchFamily="34" charset="0"/>
              </a:rPr>
              <a:t> </a:t>
            </a:r>
            <a:r>
              <a:rPr lang="en-US" sz="1300" kern="0" dirty="0" err="1">
                <a:latin typeface="Century Gothic" panose="020B0502020202020204" pitchFamily="34" charset="0"/>
              </a:rPr>
              <a:t>dei</a:t>
            </a:r>
            <a:r>
              <a:rPr lang="en-US" sz="1300" kern="0" dirty="0">
                <a:latin typeface="Century Gothic" panose="020B0502020202020204" pitchFamily="34" charset="0"/>
              </a:rPr>
              <a:t> </a:t>
            </a:r>
            <a:r>
              <a:rPr lang="en-US" sz="1300" kern="0" dirty="0" smtClean="0">
                <a:latin typeface="Century Gothic" panose="020B0502020202020204" pitchFamily="34" charset="0"/>
              </a:rPr>
              <a:t>3 </a:t>
            </a:r>
            <a:r>
              <a:rPr lang="en-US" sz="1300" kern="0" dirty="0" err="1" smtClean="0">
                <a:latin typeface="Century Gothic" panose="020B0502020202020204" pitchFamily="34" charset="0"/>
              </a:rPr>
              <a:t>prodotti</a:t>
            </a:r>
            <a:r>
              <a:rPr lang="en-US" sz="1300" kern="0" dirty="0" smtClean="0">
                <a:latin typeface="Century Gothic" panose="020B0502020202020204" pitchFamily="34" charset="0"/>
              </a:rPr>
              <a:t> </a:t>
            </a:r>
            <a:r>
              <a:rPr lang="en-US" sz="1300" kern="0" dirty="0" err="1" smtClean="0">
                <a:latin typeface="Century Gothic" panose="020B0502020202020204" pitchFamily="34" charset="0"/>
              </a:rPr>
              <a:t>sullo</a:t>
            </a:r>
            <a:r>
              <a:rPr lang="en-US" sz="1300" kern="0" dirty="0" smtClean="0">
                <a:latin typeface="Century Gothic" panose="020B0502020202020204" pitchFamily="34" charset="0"/>
              </a:rPr>
              <a:t> </a:t>
            </a:r>
            <a:r>
              <a:rPr lang="en-US" sz="1300" kern="0" dirty="0">
                <a:latin typeface="Century Gothic" panose="020B0502020202020204" pitchFamily="34" charset="0"/>
              </a:rPr>
              <a:t>store </a:t>
            </a:r>
            <a:r>
              <a:rPr lang="en-US" sz="1300" kern="0" dirty="0" err="1">
                <a:latin typeface="Century Gothic" panose="020B0502020202020204" pitchFamily="34" charset="0"/>
              </a:rPr>
              <a:t>multibrand</a:t>
            </a:r>
            <a:r>
              <a:rPr lang="en-US" sz="1300" kern="0" dirty="0">
                <a:latin typeface="Century Gothic" panose="020B0502020202020204" pitchFamily="34" charset="0"/>
              </a:rPr>
              <a:t> Italiaregina.it </a:t>
            </a:r>
            <a:r>
              <a:rPr lang="en-US" sz="1300" kern="0" dirty="0" err="1">
                <a:latin typeface="Century Gothic" panose="020B0502020202020204" pitchFamily="34" charset="0"/>
              </a:rPr>
              <a:t>che</a:t>
            </a:r>
            <a:r>
              <a:rPr lang="en-US" sz="1300" kern="0" dirty="0">
                <a:latin typeface="Century Gothic" panose="020B0502020202020204" pitchFamily="34" charset="0"/>
              </a:rPr>
              <a:t> </a:t>
            </a:r>
            <a:r>
              <a:rPr lang="en-US" sz="1300" kern="0" dirty="0" err="1">
                <a:latin typeface="Century Gothic" panose="020B0502020202020204" pitchFamily="34" charset="0"/>
              </a:rPr>
              <a:t>commercializza</a:t>
            </a:r>
            <a:r>
              <a:rPr lang="en-US" sz="1300" kern="0" dirty="0">
                <a:latin typeface="Century Gothic" panose="020B0502020202020204" pitchFamily="34" charset="0"/>
              </a:rPr>
              <a:t> </a:t>
            </a:r>
            <a:r>
              <a:rPr lang="en-US" sz="1300" kern="0" dirty="0" err="1">
                <a:latin typeface="Century Gothic" panose="020B0502020202020204" pitchFamily="34" charset="0"/>
              </a:rPr>
              <a:t>prodotti</a:t>
            </a:r>
            <a:r>
              <a:rPr lang="en-US" sz="1300" kern="0" dirty="0">
                <a:latin typeface="Century Gothic" panose="020B0502020202020204" pitchFamily="34" charset="0"/>
              </a:rPr>
              <a:t> </a:t>
            </a:r>
            <a:r>
              <a:rPr lang="en-US" sz="1300" kern="0" dirty="0" err="1" smtClean="0">
                <a:latin typeface="Century Gothic" panose="020B0502020202020204" pitchFamily="34" charset="0"/>
              </a:rPr>
              <a:t>alimentari</a:t>
            </a:r>
            <a:r>
              <a:rPr lang="en-US" sz="1300" kern="0" dirty="0" smtClean="0">
                <a:latin typeface="Century Gothic" panose="020B0502020202020204" pitchFamily="34" charset="0"/>
              </a:rPr>
              <a:t> </a:t>
            </a:r>
            <a:r>
              <a:rPr lang="en-US" sz="1300" kern="0" dirty="0" err="1">
                <a:latin typeface="Century Gothic" panose="020B0502020202020204" pitchFamily="34" charset="0"/>
              </a:rPr>
              <a:t>italiani</a:t>
            </a:r>
            <a:r>
              <a:rPr lang="en-US" sz="1300" kern="0" dirty="0">
                <a:latin typeface="Century Gothic" panose="020B0502020202020204" pitchFamily="34" charset="0"/>
              </a:rPr>
              <a:t> </a:t>
            </a:r>
            <a:r>
              <a:rPr lang="en-US" sz="1300" kern="0" dirty="0" err="1">
                <a:latin typeface="Century Gothic" panose="020B0502020202020204" pitchFamily="34" charset="0"/>
              </a:rPr>
              <a:t>negli</a:t>
            </a:r>
            <a:r>
              <a:rPr lang="en-US" sz="1300" kern="0" dirty="0">
                <a:latin typeface="Century Gothic" panose="020B0502020202020204" pitchFamily="34" charset="0"/>
              </a:rPr>
              <a:t> USA con </a:t>
            </a:r>
            <a:r>
              <a:rPr lang="en-US" sz="1300" kern="0" dirty="0" err="1">
                <a:latin typeface="Century Gothic" panose="020B0502020202020204" pitchFamily="34" charset="0"/>
              </a:rPr>
              <a:t>creazione</a:t>
            </a:r>
            <a:r>
              <a:rPr lang="en-US" sz="1300" kern="0" dirty="0">
                <a:latin typeface="Century Gothic" panose="020B0502020202020204" pitchFamily="34" charset="0"/>
              </a:rPr>
              <a:t> di </a:t>
            </a:r>
            <a:r>
              <a:rPr lang="en-US" sz="1300" kern="0" dirty="0" err="1">
                <a:latin typeface="Century Gothic" panose="020B0502020202020204" pitchFamily="34" charset="0"/>
              </a:rPr>
              <a:t>una</a:t>
            </a:r>
            <a:r>
              <a:rPr lang="en-US" sz="1300" kern="0" dirty="0">
                <a:latin typeface="Century Gothic" panose="020B0502020202020204" pitchFamily="34" charset="0"/>
              </a:rPr>
              <a:t> </a:t>
            </a:r>
            <a:r>
              <a:rPr lang="en-US" sz="1300" kern="0" dirty="0" err="1">
                <a:latin typeface="Century Gothic" panose="020B0502020202020204" pitchFamily="34" charset="0"/>
              </a:rPr>
              <a:t>pagina</a:t>
            </a:r>
            <a:r>
              <a:rPr lang="en-US" sz="1300" kern="0" dirty="0">
                <a:latin typeface="Century Gothic" panose="020B0502020202020204" pitchFamily="34" charset="0"/>
              </a:rPr>
              <a:t> brand </a:t>
            </a:r>
            <a:r>
              <a:rPr lang="en-US" sz="1300" kern="0" dirty="0" err="1">
                <a:latin typeface="Century Gothic" panose="020B0502020202020204" pitchFamily="34" charset="0"/>
              </a:rPr>
              <a:t>dedicata</a:t>
            </a:r>
            <a:r>
              <a:rPr lang="en-US" sz="1300" kern="0" dirty="0">
                <a:latin typeface="Century Gothic" panose="020B0502020202020204" pitchFamily="34" charset="0"/>
              </a:rPr>
              <a:t> </a:t>
            </a:r>
            <a:r>
              <a:rPr lang="en-US" sz="1300" kern="0" dirty="0" err="1">
                <a:latin typeface="Century Gothic" panose="020B0502020202020204" pitchFamily="34" charset="0"/>
              </a:rPr>
              <a:t>che</a:t>
            </a:r>
            <a:r>
              <a:rPr lang="en-US" sz="1300" kern="0" dirty="0">
                <a:latin typeface="Century Gothic" panose="020B0502020202020204" pitchFamily="34" charset="0"/>
              </a:rPr>
              <a:t> </a:t>
            </a:r>
            <a:r>
              <a:rPr lang="en-US" sz="1300" kern="0" dirty="0" err="1">
                <a:latin typeface="Century Gothic" panose="020B0502020202020204" pitchFamily="34" charset="0"/>
              </a:rPr>
              <a:t>presenti</a:t>
            </a:r>
            <a:r>
              <a:rPr lang="en-US" sz="1300" kern="0" dirty="0">
                <a:latin typeface="Century Gothic" panose="020B0502020202020204" pitchFamily="34" charset="0"/>
              </a:rPr>
              <a:t> </a:t>
            </a:r>
            <a:r>
              <a:rPr lang="en-US" sz="1300" kern="0" dirty="0" err="1">
                <a:latin typeface="Century Gothic" panose="020B0502020202020204" pitchFamily="34" charset="0"/>
              </a:rPr>
              <a:t>l’azienda</a:t>
            </a:r>
            <a:r>
              <a:rPr lang="en-US" sz="1300" kern="0" dirty="0">
                <a:latin typeface="Century Gothic" panose="020B0502020202020204" pitchFamily="34" charset="0"/>
              </a:rPr>
              <a:t>, le sue </a:t>
            </a:r>
            <a:r>
              <a:rPr lang="en-US" sz="1300" kern="0" dirty="0" err="1">
                <a:latin typeface="Century Gothic" panose="020B0502020202020204" pitchFamily="34" charset="0"/>
              </a:rPr>
              <a:t>caratteristiche</a:t>
            </a:r>
            <a:r>
              <a:rPr lang="en-US" sz="1300" kern="0" dirty="0">
                <a:latin typeface="Century Gothic" panose="020B0502020202020204" pitchFamily="34" charset="0"/>
              </a:rPr>
              <a:t>, i </a:t>
            </a:r>
            <a:r>
              <a:rPr lang="en-US" sz="1300" kern="0" dirty="0" err="1">
                <a:latin typeface="Century Gothic" panose="020B0502020202020204" pitchFamily="34" charset="0"/>
              </a:rPr>
              <a:t>suoi</a:t>
            </a:r>
            <a:r>
              <a:rPr lang="en-US" sz="1300" kern="0" dirty="0">
                <a:latin typeface="Century Gothic" panose="020B0502020202020204" pitchFamily="34" charset="0"/>
              </a:rPr>
              <a:t> </a:t>
            </a:r>
            <a:r>
              <a:rPr lang="en-US" sz="1300" kern="0" dirty="0" err="1" smtClean="0">
                <a:latin typeface="Century Gothic" panose="020B0502020202020204" pitchFamily="34" charset="0"/>
              </a:rPr>
              <a:t>prodotti</a:t>
            </a:r>
            <a:r>
              <a:rPr lang="en-US" sz="1300" kern="0" dirty="0" smtClean="0">
                <a:latin typeface="Century Gothic" panose="020B0502020202020204" pitchFamily="34" charset="0"/>
              </a:rPr>
              <a:t>.</a:t>
            </a:r>
          </a:p>
          <a:p>
            <a:pPr marL="285750" lvl="0" indent="-285750">
              <a:buFont typeface="Wingdings" panose="05000000000000000000" pitchFamily="2" charset="2"/>
              <a:buChar char="q"/>
            </a:pPr>
            <a:endParaRPr lang="en-US" sz="1200" kern="0" dirty="0">
              <a:latin typeface="Century Gothic" panose="020B0502020202020204" pitchFamily="34" charset="0"/>
            </a:endParaRPr>
          </a:p>
          <a:p>
            <a:pPr marL="285750" lvl="0" indent="-285750">
              <a:buFont typeface="Wingdings" panose="05000000000000000000" pitchFamily="2" charset="2"/>
              <a:buChar char="q"/>
            </a:pPr>
            <a:r>
              <a:rPr lang="en-US" sz="1300" kern="0" dirty="0" err="1" smtClean="0">
                <a:latin typeface="Century Gothic" panose="020B0502020202020204" pitchFamily="34" charset="0"/>
              </a:rPr>
              <a:t>Inserimento</a:t>
            </a:r>
            <a:r>
              <a:rPr lang="en-US" sz="1300" kern="0" dirty="0" smtClean="0">
                <a:latin typeface="Century Gothic" panose="020B0502020202020204" pitchFamily="34" charset="0"/>
              </a:rPr>
              <a:t> </a:t>
            </a:r>
            <a:r>
              <a:rPr lang="en-US" sz="1300" kern="0" dirty="0" err="1">
                <a:latin typeface="Century Gothic" panose="020B0502020202020204" pitchFamily="34" charset="0"/>
              </a:rPr>
              <a:t>dei</a:t>
            </a:r>
            <a:r>
              <a:rPr lang="en-US" sz="1300" kern="0" dirty="0">
                <a:latin typeface="Century Gothic" panose="020B0502020202020204" pitchFamily="34" charset="0"/>
              </a:rPr>
              <a:t> </a:t>
            </a:r>
            <a:r>
              <a:rPr lang="en-US" sz="1300" kern="0" dirty="0" err="1">
                <a:latin typeface="Century Gothic" panose="020B0502020202020204" pitchFamily="34" charset="0"/>
              </a:rPr>
              <a:t>prodotti</a:t>
            </a:r>
            <a:r>
              <a:rPr lang="en-US" sz="1300" kern="0" dirty="0">
                <a:latin typeface="Century Gothic" panose="020B0502020202020204" pitchFamily="34" charset="0"/>
              </a:rPr>
              <a:t> </a:t>
            </a:r>
            <a:r>
              <a:rPr lang="en-US" sz="1300" kern="0" dirty="0" err="1">
                <a:latin typeface="Century Gothic" panose="020B0502020202020204" pitchFamily="34" charset="0"/>
              </a:rPr>
              <a:t>su</a:t>
            </a:r>
            <a:r>
              <a:rPr lang="en-US" sz="1300" kern="0" dirty="0">
                <a:latin typeface="Century Gothic" panose="020B0502020202020204" pitchFamily="34" charset="0"/>
              </a:rPr>
              <a:t> Amazon.com e </a:t>
            </a:r>
            <a:r>
              <a:rPr lang="en-US" sz="1300" kern="0" dirty="0" err="1" smtClean="0">
                <a:latin typeface="Century Gothic" panose="020B0502020202020204" pitchFamily="34" charset="0"/>
              </a:rPr>
              <a:t>promozione</a:t>
            </a:r>
            <a:r>
              <a:rPr lang="en-US" sz="1300" kern="0" dirty="0" smtClean="0">
                <a:latin typeface="Century Gothic" panose="020B0502020202020204" pitchFamily="34" charset="0"/>
              </a:rPr>
              <a:t> </a:t>
            </a:r>
            <a:r>
              <a:rPr lang="en-US" sz="1300" kern="0" dirty="0" err="1">
                <a:latin typeface="Century Gothic" panose="020B0502020202020204" pitchFamily="34" charset="0"/>
              </a:rPr>
              <a:t>attraverso</a:t>
            </a:r>
            <a:r>
              <a:rPr lang="en-US" sz="1300" kern="0" dirty="0">
                <a:latin typeface="Century Gothic" panose="020B0502020202020204" pitchFamily="34" charset="0"/>
              </a:rPr>
              <a:t> Amazon </a:t>
            </a:r>
            <a:r>
              <a:rPr lang="en-US" sz="1300" kern="0" dirty="0" smtClean="0">
                <a:latin typeface="Century Gothic" panose="020B0502020202020204" pitchFamily="34" charset="0"/>
              </a:rPr>
              <a:t>ADV.</a:t>
            </a:r>
          </a:p>
          <a:p>
            <a:pPr marL="285750" lvl="0" indent="-285750">
              <a:buFont typeface="Wingdings" panose="05000000000000000000" pitchFamily="2" charset="2"/>
              <a:buChar char="q"/>
            </a:pPr>
            <a:endParaRPr lang="en-US" sz="1200" kern="0" dirty="0" smtClean="0">
              <a:latin typeface="Century Gothic" panose="020B0502020202020204" pitchFamily="34" charset="0"/>
            </a:endParaRPr>
          </a:p>
          <a:p>
            <a:pPr marL="285750" lvl="0" indent="-285750">
              <a:buFont typeface="Wingdings" panose="05000000000000000000" pitchFamily="2" charset="2"/>
              <a:buChar char="q"/>
            </a:pPr>
            <a:r>
              <a:rPr lang="en-US" sz="1300" kern="0" dirty="0" err="1" smtClean="0">
                <a:latin typeface="Century Gothic" panose="020B0502020202020204" pitchFamily="34" charset="0"/>
              </a:rPr>
              <a:t>Gestione</a:t>
            </a:r>
            <a:r>
              <a:rPr lang="en-US" sz="1300" kern="0" dirty="0" smtClean="0">
                <a:latin typeface="Century Gothic" panose="020B0502020202020204" pitchFamily="34" charset="0"/>
              </a:rPr>
              <a:t> </a:t>
            </a:r>
            <a:r>
              <a:rPr lang="en-US" sz="1300" kern="0" dirty="0" err="1">
                <a:latin typeface="Century Gothic" panose="020B0502020202020204" pitchFamily="34" charset="0"/>
              </a:rPr>
              <a:t>degli</a:t>
            </a:r>
            <a:r>
              <a:rPr lang="en-US" sz="1300" kern="0" dirty="0">
                <a:latin typeface="Century Gothic" panose="020B0502020202020204" pitchFamily="34" charset="0"/>
              </a:rPr>
              <a:t> </a:t>
            </a:r>
            <a:r>
              <a:rPr lang="en-US" sz="1300" kern="0" dirty="0" err="1">
                <a:latin typeface="Century Gothic" panose="020B0502020202020204" pitchFamily="34" charset="0"/>
              </a:rPr>
              <a:t>aspetti</a:t>
            </a:r>
            <a:r>
              <a:rPr lang="en-US" sz="1300" kern="0" dirty="0">
                <a:latin typeface="Century Gothic" panose="020B0502020202020204" pitchFamily="34" charset="0"/>
              </a:rPr>
              <a:t> di </a:t>
            </a:r>
            <a:r>
              <a:rPr lang="en-US" sz="1300" kern="0" dirty="0" err="1">
                <a:latin typeface="Century Gothic" panose="020B0502020202020204" pitchFamily="34" charset="0"/>
              </a:rPr>
              <a:t>logistica</a:t>
            </a:r>
            <a:r>
              <a:rPr lang="en-US" sz="1300" kern="0" dirty="0">
                <a:latin typeface="Century Gothic" panose="020B0502020202020204" pitchFamily="34" charset="0"/>
              </a:rPr>
              <a:t> e di </a:t>
            </a:r>
            <a:r>
              <a:rPr lang="en-US" sz="1300" kern="0" dirty="0" err="1">
                <a:latin typeface="Century Gothic" panose="020B0502020202020204" pitchFamily="34" charset="0"/>
              </a:rPr>
              <a:t>spedizione</a:t>
            </a:r>
            <a:r>
              <a:rPr lang="en-US" sz="1300" kern="0" dirty="0">
                <a:latin typeface="Century Gothic" panose="020B0502020202020204" pitchFamily="34" charset="0"/>
              </a:rPr>
              <a:t> </a:t>
            </a:r>
            <a:r>
              <a:rPr lang="en-US" sz="1300" kern="0" dirty="0" err="1">
                <a:latin typeface="Century Gothic" panose="020B0502020202020204" pitchFamily="34" charset="0"/>
              </a:rPr>
              <a:t>dei</a:t>
            </a:r>
            <a:r>
              <a:rPr lang="en-US" sz="1300" kern="0" dirty="0">
                <a:latin typeface="Century Gothic" panose="020B0502020202020204" pitchFamily="34" charset="0"/>
              </a:rPr>
              <a:t> </a:t>
            </a:r>
            <a:r>
              <a:rPr lang="en-US" sz="1300" kern="0" dirty="0" err="1">
                <a:latin typeface="Century Gothic" panose="020B0502020202020204" pitchFamily="34" charset="0"/>
              </a:rPr>
              <a:t>prodotti</a:t>
            </a:r>
            <a:r>
              <a:rPr lang="en-US" sz="1300" kern="0" dirty="0">
                <a:latin typeface="Century Gothic" panose="020B0502020202020204" pitchFamily="34" charset="0"/>
              </a:rPr>
              <a:t> </a:t>
            </a:r>
            <a:r>
              <a:rPr lang="en-US" sz="1300" kern="0" dirty="0" smtClean="0">
                <a:latin typeface="Century Gothic" panose="020B0502020202020204" pitchFamily="34" charset="0"/>
              </a:rPr>
              <a:t>dal </a:t>
            </a:r>
            <a:r>
              <a:rPr lang="en-US" sz="1300" kern="0" dirty="0" err="1" smtClean="0">
                <a:latin typeface="Century Gothic" panose="020B0502020202020204" pitchFamily="34" charset="0"/>
              </a:rPr>
              <a:t>magazzino</a:t>
            </a:r>
            <a:r>
              <a:rPr lang="en-US" sz="1300" kern="0" dirty="0" smtClean="0">
                <a:latin typeface="Century Gothic" panose="020B0502020202020204" pitchFamily="34" charset="0"/>
              </a:rPr>
              <a:t> </a:t>
            </a:r>
            <a:r>
              <a:rPr lang="en-US" sz="1300" kern="0" dirty="0" err="1" smtClean="0">
                <a:latin typeface="Century Gothic" panose="020B0502020202020204" pitchFamily="34" charset="0"/>
              </a:rPr>
              <a:t>Italiano</a:t>
            </a:r>
            <a:r>
              <a:rPr lang="en-US" sz="1300" kern="0" dirty="0" smtClean="0">
                <a:latin typeface="Century Gothic" panose="020B0502020202020204" pitchFamily="34" charset="0"/>
              </a:rPr>
              <a:t> </a:t>
            </a:r>
            <a:r>
              <a:rPr lang="en-US" sz="1300" kern="0" dirty="0" err="1">
                <a:latin typeface="Century Gothic" panose="020B0502020202020204" pitchFamily="34" charset="0"/>
              </a:rPr>
              <a:t>agli</a:t>
            </a:r>
            <a:r>
              <a:rPr lang="en-US" sz="1300" kern="0" dirty="0">
                <a:latin typeface="Century Gothic" panose="020B0502020202020204" pitchFamily="34" charset="0"/>
              </a:rPr>
              <a:t> </a:t>
            </a:r>
            <a:r>
              <a:rPr lang="en-US" sz="1300" kern="0" dirty="0" err="1">
                <a:latin typeface="Century Gothic" panose="020B0502020202020204" pitchFamily="34" charset="0"/>
              </a:rPr>
              <a:t>utenti</a:t>
            </a:r>
            <a:r>
              <a:rPr lang="en-US" sz="1300" kern="0" dirty="0">
                <a:latin typeface="Century Gothic" panose="020B0502020202020204" pitchFamily="34" charset="0"/>
              </a:rPr>
              <a:t> </a:t>
            </a:r>
            <a:r>
              <a:rPr lang="en-US" sz="1300" kern="0" dirty="0" err="1">
                <a:latin typeface="Century Gothic" panose="020B0502020202020204" pitchFamily="34" charset="0"/>
              </a:rPr>
              <a:t>finali</a:t>
            </a:r>
            <a:r>
              <a:rPr lang="en-US" sz="1300" kern="0" dirty="0">
                <a:latin typeface="Century Gothic" panose="020B0502020202020204" pitchFamily="34" charset="0"/>
              </a:rPr>
              <a:t> </a:t>
            </a:r>
            <a:r>
              <a:rPr lang="en-US" sz="1300" kern="0" dirty="0" err="1">
                <a:latin typeface="Century Gothic" panose="020B0502020202020204" pitchFamily="34" charset="0"/>
              </a:rPr>
              <a:t>negli</a:t>
            </a:r>
            <a:r>
              <a:rPr lang="en-US" sz="1300" kern="0" dirty="0">
                <a:latin typeface="Century Gothic" panose="020B0502020202020204" pitchFamily="34" charset="0"/>
              </a:rPr>
              <a:t> </a:t>
            </a:r>
            <a:r>
              <a:rPr lang="en-US" sz="1300" kern="0" dirty="0" smtClean="0">
                <a:latin typeface="Century Gothic" panose="020B0502020202020204" pitchFamily="34" charset="0"/>
              </a:rPr>
              <a:t>USA.</a:t>
            </a:r>
          </a:p>
          <a:p>
            <a:pPr marL="285750" lvl="0" indent="-285750">
              <a:buFont typeface="Wingdings" panose="05000000000000000000" pitchFamily="2" charset="2"/>
              <a:buChar char="q"/>
            </a:pPr>
            <a:endParaRPr lang="en-US" sz="1200" kern="0" dirty="0" smtClean="0">
              <a:latin typeface="Century Gothic" panose="020B0502020202020204" pitchFamily="34" charset="0"/>
            </a:endParaRPr>
          </a:p>
          <a:p>
            <a:pPr marL="285750" lvl="0" indent="-285750">
              <a:buFont typeface="Wingdings" panose="05000000000000000000" pitchFamily="2" charset="2"/>
              <a:buChar char="q"/>
            </a:pPr>
            <a:r>
              <a:rPr lang="en-US" sz="1300" kern="0" dirty="0" err="1" smtClean="0">
                <a:latin typeface="Century Gothic" panose="020B0502020202020204" pitchFamily="34" charset="0"/>
              </a:rPr>
              <a:t>Creazione</a:t>
            </a:r>
            <a:r>
              <a:rPr lang="en-US" sz="1300" kern="0" dirty="0" smtClean="0">
                <a:latin typeface="Century Gothic" panose="020B0502020202020204" pitchFamily="34" charset="0"/>
              </a:rPr>
              <a:t> campagna </a:t>
            </a:r>
            <a:r>
              <a:rPr lang="en-US" sz="1300" kern="0" dirty="0">
                <a:latin typeface="Century Gothic" panose="020B0502020202020204" pitchFamily="34" charset="0"/>
              </a:rPr>
              <a:t>di </a:t>
            </a:r>
            <a:r>
              <a:rPr lang="en-US" sz="1300" kern="0" dirty="0" err="1">
                <a:latin typeface="Century Gothic" panose="020B0502020202020204" pitchFamily="34" charset="0"/>
              </a:rPr>
              <a:t>promozione</a:t>
            </a:r>
            <a:r>
              <a:rPr lang="en-US" sz="1300" kern="0" dirty="0">
                <a:latin typeface="Century Gothic" panose="020B0502020202020204" pitchFamily="34" charset="0"/>
              </a:rPr>
              <a:t> </a:t>
            </a:r>
            <a:r>
              <a:rPr lang="en-US" sz="1300" kern="0" dirty="0" err="1">
                <a:latin typeface="Century Gothic" panose="020B0502020202020204" pitchFamily="34" charset="0"/>
              </a:rPr>
              <a:t>che</a:t>
            </a:r>
            <a:r>
              <a:rPr lang="en-US" sz="1300" kern="0" dirty="0">
                <a:latin typeface="Century Gothic" panose="020B0502020202020204" pitchFamily="34" charset="0"/>
              </a:rPr>
              <a:t> </a:t>
            </a:r>
            <a:r>
              <a:rPr lang="en-US" sz="1300" kern="0" dirty="0" err="1">
                <a:latin typeface="Century Gothic" panose="020B0502020202020204" pitchFamily="34" charset="0"/>
              </a:rPr>
              <a:t>permetta</a:t>
            </a:r>
            <a:r>
              <a:rPr lang="en-US" sz="1300" kern="0" dirty="0">
                <a:latin typeface="Century Gothic" panose="020B0502020202020204" pitchFamily="34" charset="0"/>
              </a:rPr>
              <a:t> di </a:t>
            </a:r>
            <a:r>
              <a:rPr lang="en-US" sz="1300" kern="0" dirty="0" err="1">
                <a:latin typeface="Century Gothic" panose="020B0502020202020204" pitchFamily="34" charset="0"/>
              </a:rPr>
              <a:t>ottenere</a:t>
            </a:r>
            <a:r>
              <a:rPr lang="en-US" sz="1300" kern="0" dirty="0">
                <a:latin typeface="Century Gothic" panose="020B0502020202020204" pitchFamily="34" charset="0"/>
              </a:rPr>
              <a:t> </a:t>
            </a:r>
            <a:r>
              <a:rPr lang="en-US" sz="1300" kern="0" dirty="0" err="1">
                <a:latin typeface="Century Gothic" panose="020B0502020202020204" pitchFamily="34" charset="0"/>
              </a:rPr>
              <a:t>almeno</a:t>
            </a:r>
            <a:r>
              <a:rPr lang="en-US" sz="1300" kern="0" dirty="0">
                <a:latin typeface="Century Gothic" panose="020B0502020202020204" pitchFamily="34" charset="0"/>
              </a:rPr>
              <a:t> 5 </a:t>
            </a:r>
            <a:r>
              <a:rPr lang="en-US" sz="1300" kern="0" dirty="0" err="1">
                <a:latin typeface="Century Gothic" panose="020B0502020202020204" pitchFamily="34" charset="0"/>
              </a:rPr>
              <a:t>recensioni</a:t>
            </a:r>
            <a:r>
              <a:rPr lang="en-US" sz="1300" kern="0" dirty="0">
                <a:latin typeface="Century Gothic" panose="020B0502020202020204" pitchFamily="34" charset="0"/>
              </a:rPr>
              <a:t> per </a:t>
            </a:r>
            <a:r>
              <a:rPr lang="en-US" sz="1300" kern="0" dirty="0" err="1">
                <a:latin typeface="Century Gothic" panose="020B0502020202020204" pitchFamily="34" charset="0"/>
              </a:rPr>
              <a:t>ogni</a:t>
            </a:r>
            <a:r>
              <a:rPr lang="en-US" sz="1300" kern="0" dirty="0">
                <a:latin typeface="Century Gothic" panose="020B0502020202020204" pitchFamily="34" charset="0"/>
              </a:rPr>
              <a:t> </a:t>
            </a:r>
            <a:r>
              <a:rPr lang="en-US" sz="1300" kern="0" dirty="0" err="1">
                <a:latin typeface="Century Gothic" panose="020B0502020202020204" pitchFamily="34" charset="0"/>
              </a:rPr>
              <a:t>singolo</a:t>
            </a:r>
            <a:r>
              <a:rPr lang="en-US" sz="1300" kern="0" dirty="0">
                <a:latin typeface="Century Gothic" panose="020B0502020202020204" pitchFamily="34" charset="0"/>
              </a:rPr>
              <a:t> </a:t>
            </a:r>
            <a:r>
              <a:rPr lang="en-US" sz="1300" kern="0" dirty="0" err="1">
                <a:latin typeface="Century Gothic" panose="020B0502020202020204" pitchFamily="34" charset="0"/>
              </a:rPr>
              <a:t>prodotto</a:t>
            </a:r>
            <a:r>
              <a:rPr lang="en-US" sz="1300" kern="0" dirty="0">
                <a:latin typeface="Century Gothic" panose="020B0502020202020204" pitchFamily="34" charset="0"/>
              </a:rPr>
              <a:t> da parte di </a:t>
            </a:r>
            <a:r>
              <a:rPr lang="en-US" sz="1300" kern="0" dirty="0" err="1">
                <a:latin typeface="Century Gothic" panose="020B0502020202020204" pitchFamily="34" charset="0"/>
              </a:rPr>
              <a:t>utenti</a:t>
            </a:r>
            <a:r>
              <a:rPr lang="en-US" sz="1300" kern="0" dirty="0">
                <a:latin typeface="Century Gothic" panose="020B0502020202020204" pitchFamily="34" charset="0"/>
              </a:rPr>
              <a:t> e influencer </a:t>
            </a:r>
            <a:r>
              <a:rPr lang="en-US" sz="1300" kern="0" dirty="0" err="1">
                <a:latin typeface="Century Gothic" panose="020B0502020202020204" pitchFamily="34" charset="0"/>
              </a:rPr>
              <a:t>su</a:t>
            </a:r>
            <a:r>
              <a:rPr lang="en-US" sz="1300" kern="0" dirty="0">
                <a:latin typeface="Century Gothic" panose="020B0502020202020204" pitchFamily="34" charset="0"/>
              </a:rPr>
              <a:t> Italiaregina.it, o Amazon.com o </a:t>
            </a:r>
            <a:r>
              <a:rPr lang="en-US" sz="1300" kern="0" dirty="0" err="1">
                <a:latin typeface="Century Gothic" panose="020B0502020202020204" pitchFamily="34" charset="0"/>
              </a:rPr>
              <a:t>canali</a:t>
            </a:r>
            <a:r>
              <a:rPr lang="en-US" sz="1300" kern="0" dirty="0">
                <a:latin typeface="Century Gothic" panose="020B0502020202020204" pitchFamily="34" charset="0"/>
              </a:rPr>
              <a:t> social </a:t>
            </a:r>
            <a:r>
              <a:rPr lang="en-US" sz="1300" kern="0" dirty="0" err="1">
                <a:latin typeface="Century Gothic" panose="020B0502020202020204" pitchFamily="34" charset="0"/>
              </a:rPr>
              <a:t>degli</a:t>
            </a:r>
            <a:r>
              <a:rPr lang="en-US" sz="1300" kern="0" dirty="0">
                <a:latin typeface="Century Gothic" panose="020B0502020202020204" pitchFamily="34" charset="0"/>
              </a:rPr>
              <a:t> </a:t>
            </a:r>
            <a:r>
              <a:rPr lang="en-US" sz="1300" kern="0" dirty="0" err="1" smtClean="0">
                <a:latin typeface="Century Gothic" panose="020B0502020202020204" pitchFamily="34" charset="0"/>
              </a:rPr>
              <a:t>utenti</a:t>
            </a:r>
            <a:r>
              <a:rPr lang="en-US" sz="1300" kern="0" dirty="0" smtClean="0">
                <a:latin typeface="Century Gothic" panose="020B0502020202020204" pitchFamily="34" charset="0"/>
              </a:rPr>
              <a:t>/influencer.</a:t>
            </a:r>
          </a:p>
          <a:p>
            <a:pPr marL="285750" lvl="0" indent="-285750">
              <a:buFont typeface="Wingdings" panose="05000000000000000000" pitchFamily="2" charset="2"/>
              <a:buChar char="q"/>
            </a:pPr>
            <a:endParaRPr lang="en-US" sz="1400" kern="0" dirty="0" smtClean="0">
              <a:latin typeface="Century Gothic" panose="020B0502020202020204" pitchFamily="34" charset="0"/>
            </a:endParaRPr>
          </a:p>
          <a:p>
            <a:pPr marL="285750" lvl="0" indent="-285750">
              <a:buFont typeface="Wingdings" panose="05000000000000000000" pitchFamily="2" charset="2"/>
              <a:buChar char="q"/>
            </a:pPr>
            <a:r>
              <a:rPr lang="en-US" sz="1300" kern="0" dirty="0" smtClean="0">
                <a:latin typeface="Century Gothic" panose="020B0502020202020204" pitchFamily="34" charset="0"/>
              </a:rPr>
              <a:t>Campagna </a:t>
            </a:r>
            <a:r>
              <a:rPr lang="en-US" sz="1300" kern="0" dirty="0">
                <a:latin typeface="Century Gothic" panose="020B0502020202020204" pitchFamily="34" charset="0"/>
              </a:rPr>
              <a:t>di Google ADV / </a:t>
            </a:r>
            <a:r>
              <a:rPr lang="en-US" sz="1300" kern="0" dirty="0" smtClean="0">
                <a:latin typeface="Century Gothic" panose="020B0502020202020204" pitchFamily="34" charset="0"/>
              </a:rPr>
              <a:t>Facebook ADV</a:t>
            </a:r>
            <a:r>
              <a:rPr lang="en-US" sz="1300" kern="0" dirty="0">
                <a:latin typeface="Century Gothic" panose="020B0502020202020204" pitchFamily="34" charset="0"/>
              </a:rPr>
              <a:t>: Campagna ADV </a:t>
            </a:r>
            <a:r>
              <a:rPr lang="en-US" sz="1300" kern="0" dirty="0" err="1">
                <a:latin typeface="Century Gothic" panose="020B0502020202020204" pitchFamily="34" charset="0"/>
              </a:rPr>
              <a:t>volta</a:t>
            </a:r>
            <a:r>
              <a:rPr lang="en-US" sz="1300" kern="0" dirty="0">
                <a:latin typeface="Century Gothic" panose="020B0502020202020204" pitchFamily="34" charset="0"/>
              </a:rPr>
              <a:t> a </a:t>
            </a:r>
            <a:r>
              <a:rPr lang="en-US" sz="1300" kern="0" dirty="0" err="1">
                <a:latin typeface="Century Gothic" panose="020B0502020202020204" pitchFamily="34" charset="0"/>
              </a:rPr>
              <a:t>promuovere</a:t>
            </a:r>
            <a:r>
              <a:rPr lang="en-US" sz="1300" kern="0" dirty="0">
                <a:latin typeface="Century Gothic" panose="020B0502020202020204" pitchFamily="34" charset="0"/>
              </a:rPr>
              <a:t> le </a:t>
            </a:r>
            <a:r>
              <a:rPr lang="en-US" sz="1300" kern="0" dirty="0" err="1">
                <a:latin typeface="Century Gothic" panose="020B0502020202020204" pitchFamily="34" charset="0"/>
              </a:rPr>
              <a:t>vendite</a:t>
            </a:r>
            <a:r>
              <a:rPr lang="en-US" sz="1300" kern="0" dirty="0">
                <a:latin typeface="Century Gothic" panose="020B0502020202020204" pitchFamily="34" charset="0"/>
              </a:rPr>
              <a:t> delle </a:t>
            </a:r>
            <a:r>
              <a:rPr lang="en-US" sz="1300" kern="0" dirty="0" err="1">
                <a:latin typeface="Century Gothic" panose="020B0502020202020204" pitchFamily="34" charset="0"/>
              </a:rPr>
              <a:t>referenze</a:t>
            </a:r>
            <a:r>
              <a:rPr lang="en-US" sz="1300" kern="0" dirty="0">
                <a:latin typeface="Century Gothic" panose="020B0502020202020204" pitchFamily="34" charset="0"/>
              </a:rPr>
              <a:t> </a:t>
            </a:r>
            <a:r>
              <a:rPr lang="en-US" sz="1300" kern="0" dirty="0" err="1">
                <a:latin typeface="Century Gothic" panose="020B0502020202020204" pitchFamily="34" charset="0"/>
              </a:rPr>
              <a:t>oggetto</a:t>
            </a:r>
            <a:r>
              <a:rPr lang="en-US" sz="1300" kern="0" dirty="0">
                <a:latin typeface="Century Gothic" panose="020B0502020202020204" pitchFamily="34" charset="0"/>
              </a:rPr>
              <a:t> del </a:t>
            </a:r>
            <a:r>
              <a:rPr lang="en-US" sz="1300" kern="0" dirty="0" err="1" smtClean="0">
                <a:latin typeface="Century Gothic" panose="020B0502020202020204" pitchFamily="34" charset="0"/>
              </a:rPr>
              <a:t>progetto</a:t>
            </a:r>
            <a:endParaRPr lang="en-US" sz="1300" kern="0" dirty="0" smtClean="0">
              <a:latin typeface="Century Gothic" panose="020B0502020202020204" pitchFamily="34" charset="0"/>
            </a:endParaRPr>
          </a:p>
          <a:p>
            <a:pPr marL="285750" lvl="0" indent="-285750">
              <a:buFont typeface="Wingdings" panose="05000000000000000000" pitchFamily="2" charset="2"/>
              <a:buChar char="q"/>
            </a:pPr>
            <a:endParaRPr lang="en-US" sz="1300" kern="0" dirty="0" smtClean="0">
              <a:latin typeface="Century Gothic" panose="020B0502020202020204" pitchFamily="34" charset="0"/>
            </a:endParaRPr>
          </a:p>
          <a:p>
            <a:pPr marL="285750" lvl="0" indent="-285750">
              <a:buFont typeface="Wingdings" panose="05000000000000000000" pitchFamily="2" charset="2"/>
              <a:buChar char="q"/>
            </a:pPr>
            <a:r>
              <a:rPr lang="en-US" sz="1300" kern="0" dirty="0">
                <a:latin typeface="Century Gothic" panose="020B0502020202020204" pitchFamily="34" charset="0"/>
              </a:rPr>
              <a:t> </a:t>
            </a:r>
            <a:r>
              <a:rPr lang="en-US" sz="1300" kern="0" dirty="0" err="1" smtClean="0">
                <a:latin typeface="Century Gothic" panose="020B0502020202020204" pitchFamily="34" charset="0"/>
              </a:rPr>
              <a:t>Supporto</a:t>
            </a:r>
            <a:r>
              <a:rPr lang="en-US" sz="1300" kern="0" dirty="0" smtClean="0">
                <a:latin typeface="Century Gothic" panose="020B0502020202020204" pitchFamily="34" charset="0"/>
              </a:rPr>
              <a:t> </a:t>
            </a:r>
            <a:r>
              <a:rPr lang="en-US" sz="1300" kern="0" dirty="0" err="1" smtClean="0">
                <a:latin typeface="Century Gothic" panose="020B0502020202020204" pitchFamily="34" charset="0"/>
              </a:rPr>
              <a:t>nella</a:t>
            </a:r>
            <a:r>
              <a:rPr lang="en-US" sz="1300" kern="0" dirty="0" smtClean="0">
                <a:latin typeface="Century Gothic" panose="020B0502020202020204" pitchFamily="34" charset="0"/>
              </a:rPr>
              <a:t> </a:t>
            </a:r>
            <a:r>
              <a:rPr lang="en-US" sz="1300" kern="0" dirty="0" err="1" smtClean="0">
                <a:latin typeface="Century Gothic" panose="020B0502020202020204" pitchFamily="34" charset="0"/>
              </a:rPr>
              <a:t>redazione</a:t>
            </a:r>
            <a:r>
              <a:rPr lang="en-US" sz="1300" kern="0" dirty="0" smtClean="0">
                <a:latin typeface="Century Gothic" panose="020B0502020202020204" pitchFamily="34" charset="0"/>
              </a:rPr>
              <a:t> di </a:t>
            </a:r>
            <a:r>
              <a:rPr lang="en-US" sz="1300" kern="0" dirty="0" err="1" smtClean="0">
                <a:latin typeface="Century Gothic" panose="020B0502020202020204" pitchFamily="34" charset="0"/>
              </a:rPr>
              <a:t>etichette</a:t>
            </a:r>
            <a:r>
              <a:rPr lang="en-US" sz="1300" kern="0" dirty="0" smtClean="0">
                <a:latin typeface="Century Gothic" panose="020B0502020202020204" pitchFamily="34" charset="0"/>
              </a:rPr>
              <a:t> </a:t>
            </a:r>
            <a:r>
              <a:rPr lang="en-US" sz="1300" kern="0" dirty="0" err="1" smtClean="0">
                <a:latin typeface="Century Gothic" panose="020B0502020202020204" pitchFamily="34" charset="0"/>
              </a:rPr>
              <a:t>nutrizionali</a:t>
            </a:r>
            <a:r>
              <a:rPr lang="en-US" sz="1300" kern="0" dirty="0" smtClean="0">
                <a:latin typeface="Century Gothic" panose="020B0502020202020204" pitchFamily="34" charset="0"/>
              </a:rPr>
              <a:t> a </a:t>
            </a:r>
            <a:r>
              <a:rPr lang="en-US" sz="1300" kern="0" dirty="0" err="1" smtClean="0">
                <a:latin typeface="Century Gothic" panose="020B0502020202020204" pitchFamily="34" charset="0"/>
              </a:rPr>
              <a:t>norma</a:t>
            </a:r>
            <a:r>
              <a:rPr lang="en-US" sz="1300" kern="0" dirty="0" smtClean="0">
                <a:latin typeface="Century Gothic" panose="020B0502020202020204" pitchFamily="34" charset="0"/>
              </a:rPr>
              <a:t> </a:t>
            </a:r>
            <a:r>
              <a:rPr lang="en-US" sz="1300" kern="0" dirty="0">
                <a:latin typeface="Century Gothic" panose="020B0502020202020204" pitchFamily="34" charset="0"/>
              </a:rPr>
              <a:t>U</a:t>
            </a:r>
            <a:r>
              <a:rPr lang="en-US" sz="1300" kern="0" dirty="0" smtClean="0">
                <a:latin typeface="Century Gothic" panose="020B0502020202020204" pitchFamily="34" charset="0"/>
              </a:rPr>
              <a:t>SA </a:t>
            </a:r>
            <a:r>
              <a:rPr lang="en-US" sz="1300" kern="0" dirty="0" err="1" smtClean="0">
                <a:latin typeface="Century Gothic" panose="020B0502020202020204" pitchFamily="34" charset="0"/>
              </a:rPr>
              <a:t>dei</a:t>
            </a:r>
            <a:r>
              <a:rPr lang="en-US" sz="1300" kern="0" dirty="0" smtClean="0">
                <a:latin typeface="Century Gothic" panose="020B0502020202020204" pitchFamily="34" charset="0"/>
              </a:rPr>
              <a:t> 3 </a:t>
            </a:r>
            <a:r>
              <a:rPr lang="en-US" sz="1300" kern="0" dirty="0" err="1" smtClean="0">
                <a:latin typeface="Century Gothic" panose="020B0502020202020204" pitchFamily="34" charset="0"/>
              </a:rPr>
              <a:t>prodotti</a:t>
            </a:r>
            <a:r>
              <a:rPr lang="en-US" sz="1300" kern="0" dirty="0" smtClean="0">
                <a:latin typeface="Century Gothic" panose="020B0502020202020204" pitchFamily="34" charset="0"/>
              </a:rPr>
              <a:t> </a:t>
            </a:r>
            <a:r>
              <a:rPr lang="en-US" sz="1300" kern="0" dirty="0" err="1" smtClean="0">
                <a:latin typeface="Century Gothic" panose="020B0502020202020204" pitchFamily="34" charset="0"/>
              </a:rPr>
              <a:t>selezionati</a:t>
            </a:r>
            <a:r>
              <a:rPr lang="en-US" sz="1300" kern="0" dirty="0" smtClean="0">
                <a:latin typeface="Century Gothic" panose="020B0502020202020204" pitchFamily="34" charset="0"/>
              </a:rPr>
              <a:t> per marketplace</a:t>
            </a:r>
            <a:endParaRPr lang="it-IT" sz="1300" kern="0" dirty="0">
              <a:latin typeface="Century Gothic" panose="020B0502020202020204" pitchFamily="34" charset="0"/>
            </a:endParaRPr>
          </a:p>
          <a:p>
            <a:pPr algn="just">
              <a:defRPr/>
            </a:pPr>
            <a:endParaRPr lang="it-IT" sz="1300" kern="0" dirty="0">
              <a:latin typeface="Century Gothic" panose="020B0502020202020204" pitchFamily="34" charset="0"/>
            </a:endParaRPr>
          </a:p>
          <a:p>
            <a:pPr algn="just">
              <a:buFontTx/>
              <a:buChar char="-"/>
              <a:defRPr/>
            </a:pPr>
            <a:r>
              <a:rPr lang="it-IT" sz="1300" i="1" u="sng" kern="0" dirty="0" smtClean="0">
                <a:latin typeface="Century Gothic" panose="020B0502020202020204" pitchFamily="34" charset="0"/>
              </a:rPr>
              <a:t> Tale quota </a:t>
            </a:r>
            <a:r>
              <a:rPr lang="it-IT" sz="1300" i="1" u="sng" kern="0" dirty="0">
                <a:latin typeface="Century Gothic" panose="020B0502020202020204" pitchFamily="34" charset="0"/>
              </a:rPr>
              <a:t>di partecipazione risulta particolarmente ridotta grazie al contributo pubblico </a:t>
            </a:r>
            <a:r>
              <a:rPr lang="it-IT" sz="1300" i="1" u="sng" kern="0" dirty="0" smtClean="0">
                <a:latin typeface="Century Gothic" panose="020B0502020202020204" pitchFamily="34" charset="0"/>
              </a:rPr>
              <a:t>delle Camere di Commercio di Ravenna, Modena, Reggio Emilia e la Regione Emilia Romagna</a:t>
            </a:r>
            <a:endParaRPr lang="it-IT" sz="1300" kern="0" dirty="0" smtClean="0">
              <a:latin typeface="Century Gothic" panose="020B0502020202020204" pitchFamily="34" charset="0"/>
            </a:endParaRPr>
          </a:p>
          <a:p>
            <a:pPr algn="just">
              <a:defRPr/>
            </a:pPr>
            <a:endParaRPr lang="it-IT" sz="1400" kern="0" dirty="0">
              <a:latin typeface="Century Gothic" panose="020B0502020202020204" pitchFamily="34" charset="0"/>
            </a:endParaRPr>
          </a:p>
        </p:txBody>
      </p:sp>
    </p:spTree>
    <p:extLst>
      <p:ext uri="{BB962C8B-B14F-4D97-AF65-F5344CB8AC3E}">
        <p14:creationId xmlns:p14="http://schemas.microsoft.com/office/powerpoint/2010/main" val="17250825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498" y="143740"/>
            <a:ext cx="998919" cy="499460"/>
          </a:xfrm>
          <a:prstGeom prst="rect">
            <a:avLst/>
          </a:prstGeom>
        </p:spPr>
      </p:pic>
      <p:sp>
        <p:nvSpPr>
          <p:cNvPr id="4" name="CasellaDiTesto 3">
            <a:extLst>
              <a:ext uri="{FF2B5EF4-FFF2-40B4-BE49-F238E27FC236}">
                <a16:creationId xmlns:a16="http://schemas.microsoft.com/office/drawing/2014/main" xmlns="" id="{102AA15A-28D9-4D33-973E-C30D74FDF328}"/>
              </a:ext>
            </a:extLst>
          </p:cNvPr>
          <p:cNvSpPr txBox="1"/>
          <p:nvPr/>
        </p:nvSpPr>
        <p:spPr>
          <a:xfrm>
            <a:off x="363894" y="1283445"/>
            <a:ext cx="8392627" cy="3954929"/>
          </a:xfrm>
          <a:prstGeom prst="rect">
            <a:avLst/>
          </a:prstGeom>
          <a:noFill/>
        </p:spPr>
        <p:txBody>
          <a:bodyPr wrap="square" rtlCol="0">
            <a:spAutoFit/>
          </a:bodyPr>
          <a:lstStyle/>
          <a:p>
            <a:pPr>
              <a:defRPr/>
            </a:pPr>
            <a:r>
              <a:rPr lang="it-IT" sz="1400" b="1" dirty="0">
                <a:solidFill>
                  <a:srgbClr val="000000"/>
                </a:solidFill>
                <a:latin typeface="Century Gothic" panose="020B0502020202020204" pitchFamily="34" charset="0"/>
                <a:cs typeface="Arial" charset="0"/>
              </a:rPr>
              <a:t>PER POTER SPEDIRE E VENDERE ALIMENTARI NEGLI USA SONO </a:t>
            </a:r>
            <a:r>
              <a:rPr lang="it-IT" sz="1400" b="1" dirty="0" smtClean="0">
                <a:solidFill>
                  <a:srgbClr val="000000"/>
                </a:solidFill>
                <a:latin typeface="Century Gothic" panose="020B0502020202020204" pitchFamily="34" charset="0"/>
                <a:cs typeface="Arial" charset="0"/>
              </a:rPr>
              <a:t>NECESSARI</a:t>
            </a:r>
            <a:endParaRPr lang="it-IT" sz="1400" b="1" dirty="0">
              <a:solidFill>
                <a:srgbClr val="000000"/>
              </a:solidFill>
              <a:latin typeface="Century Gothic" panose="020B0502020202020204" pitchFamily="34" charset="0"/>
              <a:cs typeface="Arial" charset="0"/>
            </a:endParaRPr>
          </a:p>
          <a:p>
            <a:pPr>
              <a:defRPr/>
            </a:pPr>
            <a:endParaRPr lang="it-IT" sz="1400" b="1" dirty="0">
              <a:solidFill>
                <a:srgbClr val="000000"/>
              </a:solidFill>
              <a:latin typeface="Century Gothic" panose="020B0502020202020204" pitchFamily="34" charset="0"/>
              <a:cs typeface="Arial" charset="0"/>
            </a:endParaRPr>
          </a:p>
          <a:p>
            <a:pPr marL="285750" indent="-285750">
              <a:buFont typeface="Arial" panose="020B0604020202020204" pitchFamily="34" charset="0"/>
              <a:buChar char="•"/>
            </a:pPr>
            <a:r>
              <a:rPr lang="it-IT" dirty="0">
                <a:latin typeface="Century Gothic" panose="020B0502020202020204" pitchFamily="34" charset="0"/>
              </a:rPr>
              <a:t>Etichetta a norma</a:t>
            </a:r>
          </a:p>
          <a:p>
            <a:pPr marL="285750" lvl="0" indent="-285750">
              <a:buFont typeface="Arial" panose="020B0604020202020204" pitchFamily="34" charset="0"/>
              <a:buChar char="•"/>
            </a:pPr>
            <a:r>
              <a:rPr lang="it-IT" dirty="0">
                <a:latin typeface="Century Gothic" panose="020B0502020202020204" pitchFamily="34" charset="0"/>
              </a:rPr>
              <a:t>Certificazione FDA in corso di validità (attenzione scade ogni 2 anni)</a:t>
            </a:r>
          </a:p>
          <a:p>
            <a:pPr marL="285750" lvl="0" indent="-285750">
              <a:buFont typeface="Arial" panose="020B0604020202020204" pitchFamily="34" charset="0"/>
              <a:buChar char="•"/>
            </a:pPr>
            <a:r>
              <a:rPr lang="it-IT" dirty="0">
                <a:latin typeface="Century Gothic" panose="020B0502020202020204" pitchFamily="34" charset="0"/>
              </a:rPr>
              <a:t>FSP FOOD SAFETY PLAN (modello P1 per la pasta) </a:t>
            </a:r>
          </a:p>
          <a:p>
            <a:pPr marL="285750" lvl="0" indent="-285750">
              <a:buFont typeface="Arial" panose="020B0604020202020204" pitchFamily="34" charset="0"/>
              <a:buChar char="•"/>
            </a:pPr>
            <a:r>
              <a:rPr lang="it-IT" dirty="0">
                <a:latin typeface="Century Gothic" panose="020B0502020202020204" pitchFamily="34" charset="0"/>
              </a:rPr>
              <a:t>Foreign Supplier </a:t>
            </a:r>
            <a:r>
              <a:rPr lang="it-IT" dirty="0" err="1">
                <a:latin typeface="Century Gothic" panose="020B0502020202020204" pitchFamily="34" charset="0"/>
              </a:rPr>
              <a:t>Verification</a:t>
            </a:r>
            <a:r>
              <a:rPr lang="it-IT" dirty="0">
                <a:latin typeface="Century Gothic" panose="020B0502020202020204" pitchFamily="34" charset="0"/>
              </a:rPr>
              <a:t> (FSVP) Agent</a:t>
            </a:r>
          </a:p>
          <a:p>
            <a:pPr marL="285750" lvl="0" indent="-285750">
              <a:buFont typeface="Arial" panose="020B0604020202020204" pitchFamily="34" charset="0"/>
              <a:buChar char="•"/>
            </a:pPr>
            <a:r>
              <a:rPr lang="it-IT" dirty="0">
                <a:latin typeface="Century Gothic" panose="020B0502020202020204" pitchFamily="34" charset="0"/>
              </a:rPr>
              <a:t>Certificato di Origine a supporto delle dichiarazioni tariffarie, rilasciato dalla CCIAA</a:t>
            </a:r>
          </a:p>
          <a:p>
            <a:pPr marL="285750" lvl="0" indent="-285750">
              <a:buFont typeface="Arial" panose="020B0604020202020204" pitchFamily="34" charset="0"/>
              <a:buChar char="•"/>
            </a:pPr>
            <a:r>
              <a:rPr lang="it-IT" dirty="0">
                <a:latin typeface="Century Gothic" panose="020B0502020202020204" pitchFamily="34" charset="0"/>
              </a:rPr>
              <a:t>Codice EAN o UPC</a:t>
            </a:r>
          </a:p>
          <a:p>
            <a:pPr marL="285750" lvl="0" indent="-285750">
              <a:buFont typeface="Arial" panose="020B0604020202020204" pitchFamily="34" charset="0"/>
              <a:buChar char="•"/>
            </a:pPr>
            <a:endParaRPr lang="it-IT" dirty="0">
              <a:latin typeface="Century Gothic" panose="020B0502020202020204" pitchFamily="34" charset="0"/>
            </a:endParaRPr>
          </a:p>
          <a:p>
            <a:pPr>
              <a:defRPr/>
            </a:pPr>
            <a:r>
              <a:rPr lang="it-IT" sz="1300" dirty="0">
                <a:solidFill>
                  <a:srgbClr val="000000"/>
                </a:solidFill>
                <a:latin typeface="Century Gothic" panose="020B0502020202020204" pitchFamily="34" charset="0"/>
                <a:cs typeface="Arial" charset="0"/>
              </a:rPr>
              <a:t> </a:t>
            </a:r>
            <a:endParaRPr lang="it-IT" sz="1200" b="1" dirty="0">
              <a:solidFill>
                <a:srgbClr val="000000"/>
              </a:solidFill>
              <a:latin typeface="Century Gothic" panose="020B0502020202020204" pitchFamily="34" charset="0"/>
              <a:cs typeface="Arial" charset="0"/>
            </a:endParaRPr>
          </a:p>
          <a:p>
            <a:pPr algn="just">
              <a:defRPr/>
            </a:pPr>
            <a:r>
              <a:rPr lang="it-IT" sz="1400" b="1" dirty="0">
                <a:solidFill>
                  <a:srgbClr val="000000"/>
                </a:solidFill>
                <a:latin typeface="Century Gothic" panose="020B0502020202020204" pitchFamily="34" charset="0"/>
                <a:cs typeface="Arial" charset="0"/>
              </a:rPr>
              <a:t>COSA SUCCEDE SE MANCA UN REQUISITO</a:t>
            </a:r>
          </a:p>
          <a:p>
            <a:pPr marL="285750" indent="-285750" algn="just">
              <a:buFont typeface="Arial" panose="020B0604020202020204" pitchFamily="34" charset="0"/>
              <a:buChar char="•"/>
              <a:defRPr/>
            </a:pPr>
            <a:r>
              <a:rPr lang="it-IT" sz="1600" dirty="0">
                <a:solidFill>
                  <a:srgbClr val="000000"/>
                </a:solidFill>
                <a:latin typeface="Century Gothic" panose="020B0502020202020204" pitchFamily="34" charset="0"/>
                <a:ea typeface="Titillium Light" charset="0"/>
                <a:cs typeface="Arial" charset="0"/>
              </a:rPr>
              <a:t>La merce non potrà essere spedita (potrà essere ritirata a carico dell’azienda dai magazzini italiani di Italia Regina)</a:t>
            </a:r>
          </a:p>
          <a:p>
            <a:pPr marL="285750" indent="-285750" algn="just">
              <a:buFont typeface="Arial" panose="020B0604020202020204" pitchFamily="34" charset="0"/>
              <a:buChar char="•"/>
              <a:defRPr/>
            </a:pPr>
            <a:r>
              <a:rPr lang="it-IT" sz="1600" dirty="0">
                <a:solidFill>
                  <a:srgbClr val="000000"/>
                </a:solidFill>
                <a:latin typeface="Century Gothic" panose="020B0502020202020204" pitchFamily="34" charset="0"/>
                <a:ea typeface="Titillium Light" charset="0"/>
                <a:cs typeface="Arial" charset="0"/>
              </a:rPr>
              <a:t>Se la merce viene bloccata in dogana, verrà smaltita e verranno addebitati i costi di stoccaggio di ritardo</a:t>
            </a:r>
          </a:p>
          <a:p>
            <a:pPr marL="285750" indent="-285750" algn="just">
              <a:buFont typeface="Arial" panose="020B0604020202020204" pitchFamily="34" charset="0"/>
              <a:buChar char="•"/>
              <a:defRPr/>
            </a:pPr>
            <a:endParaRPr lang="it-IT" sz="1300" dirty="0">
              <a:solidFill>
                <a:srgbClr val="000000"/>
              </a:solidFill>
              <a:latin typeface="Century Gothic" panose="020B0502020202020204" pitchFamily="34" charset="0"/>
              <a:ea typeface="Titillium Light" charset="0"/>
              <a:cs typeface="Arial" charset="0"/>
            </a:endParaRPr>
          </a:p>
          <a:p>
            <a:pPr marL="285750" indent="-285750" algn="just">
              <a:buFont typeface="Arial" panose="020B0604020202020204" pitchFamily="34" charset="0"/>
              <a:buChar char="•"/>
              <a:defRPr/>
            </a:pPr>
            <a:endParaRPr lang="en-US" sz="1400" dirty="0">
              <a:latin typeface="Century Gothic" panose="020B0502020202020204" pitchFamily="34" charset="0"/>
              <a:ea typeface="Titillium Light" charset="0"/>
              <a:cs typeface="Titillium Light" charset="0"/>
            </a:endParaRPr>
          </a:p>
        </p:txBody>
      </p:sp>
      <p:sp>
        <p:nvSpPr>
          <p:cNvPr id="5" name="TextBox 2"/>
          <p:cNvSpPr txBox="1"/>
          <p:nvPr/>
        </p:nvSpPr>
        <p:spPr>
          <a:xfrm>
            <a:off x="2372623" y="631700"/>
            <a:ext cx="5903629" cy="295466"/>
          </a:xfrm>
          <a:prstGeom prst="rect">
            <a:avLst/>
          </a:prstGeom>
          <a:noFill/>
        </p:spPr>
        <p:txBody>
          <a:bodyPr wrap="square" lIns="0" tIns="0" rIns="0" bIns="0" rtlCol="0">
            <a:spAutoFit/>
          </a:bodyPr>
          <a:lstStyle/>
          <a:p>
            <a:pPr algn="ctr">
              <a:lnSpc>
                <a:spcPct val="80000"/>
              </a:lnSpc>
            </a:pPr>
            <a:r>
              <a:rPr lang="en-US" sz="2400" b="1" dirty="0">
                <a:solidFill>
                  <a:srgbClr val="3366CC"/>
                </a:solidFill>
                <a:latin typeface="Century Gothic" panose="020B0502020202020204" pitchFamily="34" charset="0"/>
                <a:ea typeface="Titillium Light" charset="0"/>
                <a:cs typeface="Titillium Light" charset="0"/>
              </a:rPr>
              <a:t>REQUISITI OBBLIGATORI</a:t>
            </a:r>
          </a:p>
        </p:txBody>
      </p:sp>
    </p:spTree>
    <p:extLst>
      <p:ext uri="{BB962C8B-B14F-4D97-AF65-F5344CB8AC3E}">
        <p14:creationId xmlns:p14="http://schemas.microsoft.com/office/powerpoint/2010/main" val="631488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853" y="255140"/>
            <a:ext cx="998919" cy="499460"/>
          </a:xfrm>
          <a:prstGeom prst="rect">
            <a:avLst/>
          </a:prstGeom>
        </p:spPr>
      </p:pic>
      <p:sp>
        <p:nvSpPr>
          <p:cNvPr id="4" name="CasellaDiTesto 3">
            <a:extLst>
              <a:ext uri="{FF2B5EF4-FFF2-40B4-BE49-F238E27FC236}">
                <a16:creationId xmlns:a16="http://schemas.microsoft.com/office/drawing/2014/main" xmlns="" id="{102AA15A-28D9-4D33-973E-C30D74FDF328}"/>
              </a:ext>
            </a:extLst>
          </p:cNvPr>
          <p:cNvSpPr txBox="1"/>
          <p:nvPr/>
        </p:nvSpPr>
        <p:spPr>
          <a:xfrm>
            <a:off x="423024" y="1161032"/>
            <a:ext cx="8450086" cy="4339650"/>
          </a:xfrm>
          <a:prstGeom prst="rect">
            <a:avLst/>
          </a:prstGeom>
          <a:noFill/>
        </p:spPr>
        <p:txBody>
          <a:bodyPr wrap="square" rtlCol="0">
            <a:spAutoFit/>
          </a:bodyPr>
          <a:lstStyle/>
          <a:p>
            <a:pPr>
              <a:defRPr/>
            </a:pPr>
            <a:r>
              <a:rPr lang="it-IT" sz="1400" b="1" dirty="0">
                <a:solidFill>
                  <a:srgbClr val="000000"/>
                </a:solidFill>
                <a:latin typeface="Century Gothic" panose="020B0502020202020204" pitchFamily="34" charset="0"/>
                <a:cs typeface="Arial" charset="0"/>
              </a:rPr>
              <a:t>PRODOTTI – CONDIZIONI MINIME</a:t>
            </a:r>
          </a:p>
          <a:p>
            <a:pPr>
              <a:defRPr/>
            </a:pPr>
            <a:endParaRPr lang="it-IT" sz="1400" b="1" dirty="0">
              <a:solidFill>
                <a:srgbClr val="000000"/>
              </a:solidFill>
              <a:latin typeface="Century Gothic" panose="020B0502020202020204" pitchFamily="34" charset="0"/>
              <a:cs typeface="Arial" charset="0"/>
            </a:endParaRPr>
          </a:p>
          <a:p>
            <a:endParaRPr lang="it-IT" dirty="0"/>
          </a:p>
          <a:p>
            <a:pPr marL="285750" indent="-285750">
              <a:buFont typeface="Arial" panose="020B0604020202020204" pitchFamily="34" charset="0"/>
              <a:buChar char="•"/>
            </a:pPr>
            <a:r>
              <a:rPr lang="it-IT" dirty="0">
                <a:latin typeface="Century Gothic" panose="020B0502020202020204" pitchFamily="34" charset="0"/>
              </a:rPr>
              <a:t>Devono poter essere conservati a temperatura ambiente</a:t>
            </a:r>
          </a:p>
          <a:p>
            <a:pPr marL="285750" indent="-285750">
              <a:buFont typeface="Arial" panose="020B0604020202020204" pitchFamily="34" charset="0"/>
              <a:buChar char="•"/>
            </a:pPr>
            <a:r>
              <a:rPr lang="it-IT" dirty="0">
                <a:latin typeface="Century Gothic" panose="020B0502020202020204" pitchFamily="34" charset="0"/>
              </a:rPr>
              <a:t>Liquidi in vetro non superiori a 250 ml</a:t>
            </a:r>
          </a:p>
          <a:p>
            <a:pPr marL="285750" indent="-285750">
              <a:buFont typeface="Arial" panose="020B0604020202020204" pitchFamily="34" charset="0"/>
              <a:buChar char="•"/>
            </a:pPr>
            <a:r>
              <a:rPr lang="it-IT" dirty="0">
                <a:latin typeface="Century Gothic" panose="020B0502020202020204" pitchFamily="34" charset="0"/>
              </a:rPr>
              <a:t>No alcool</a:t>
            </a:r>
          </a:p>
          <a:p>
            <a:pPr marL="285750" indent="-285750">
              <a:buFont typeface="Arial" panose="020B0604020202020204" pitchFamily="34" charset="0"/>
              <a:buChar char="•"/>
            </a:pPr>
            <a:r>
              <a:rPr lang="it-IT" dirty="0" err="1">
                <a:latin typeface="Century Gothic" panose="020B0502020202020204" pitchFamily="34" charset="0"/>
              </a:rPr>
              <a:t>Shelf</a:t>
            </a:r>
            <a:r>
              <a:rPr lang="it-IT" dirty="0">
                <a:latin typeface="Century Gothic" panose="020B0502020202020204" pitchFamily="34" charset="0"/>
              </a:rPr>
              <a:t> life di almeno 180 giorni</a:t>
            </a:r>
          </a:p>
          <a:p>
            <a:pPr marL="285750" lvl="0" indent="-285750">
              <a:buFont typeface="Arial" panose="020B0604020202020204" pitchFamily="34" charset="0"/>
              <a:buChar char="•"/>
            </a:pPr>
            <a:endParaRPr lang="it-IT" dirty="0">
              <a:latin typeface="Century Gothic" panose="020B0502020202020204" pitchFamily="34" charset="0"/>
            </a:endParaRPr>
          </a:p>
          <a:p>
            <a:pPr>
              <a:defRPr/>
            </a:pPr>
            <a:r>
              <a:rPr lang="it-IT" sz="1300" dirty="0">
                <a:solidFill>
                  <a:srgbClr val="000000"/>
                </a:solidFill>
                <a:latin typeface="Century Gothic" panose="020B0502020202020204" pitchFamily="34" charset="0"/>
                <a:cs typeface="Arial" charset="0"/>
              </a:rPr>
              <a:t> </a:t>
            </a:r>
            <a:endParaRPr lang="it-IT" sz="1200" b="1" dirty="0">
              <a:solidFill>
                <a:srgbClr val="000000"/>
              </a:solidFill>
              <a:latin typeface="Century Gothic" panose="020B0502020202020204" pitchFamily="34" charset="0"/>
              <a:cs typeface="Arial" charset="0"/>
            </a:endParaRPr>
          </a:p>
          <a:p>
            <a:pPr algn="just">
              <a:defRPr/>
            </a:pPr>
            <a:r>
              <a:rPr lang="it-IT" sz="1400" b="1" dirty="0">
                <a:solidFill>
                  <a:srgbClr val="000000"/>
                </a:solidFill>
                <a:latin typeface="Century Gothic" panose="020B0502020202020204" pitchFamily="34" charset="0"/>
                <a:cs typeface="Arial" charset="0"/>
              </a:rPr>
              <a:t>I PIU’ VENDUTI</a:t>
            </a:r>
          </a:p>
          <a:p>
            <a:pPr algn="just">
              <a:defRPr/>
            </a:pPr>
            <a:endParaRPr lang="it-IT" sz="1400" b="1" dirty="0">
              <a:solidFill>
                <a:srgbClr val="000000"/>
              </a:solidFill>
              <a:latin typeface="Century Gothic" panose="020B0502020202020204" pitchFamily="34" charset="0"/>
              <a:cs typeface="Arial" charset="0"/>
            </a:endParaRPr>
          </a:p>
          <a:p>
            <a:pPr marL="285750" indent="-285750" algn="just">
              <a:buFont typeface="Arial" panose="020B0604020202020204" pitchFamily="34" charset="0"/>
              <a:buChar char="•"/>
              <a:defRPr/>
            </a:pPr>
            <a:r>
              <a:rPr lang="it-IT" dirty="0">
                <a:solidFill>
                  <a:srgbClr val="000000"/>
                </a:solidFill>
                <a:latin typeface="Century Gothic" panose="020B0502020202020204" pitchFamily="34" charset="0"/>
                <a:cs typeface="Arial" charset="0"/>
              </a:rPr>
              <a:t>Merceologie già conosciute – comprensibili per un americano</a:t>
            </a:r>
          </a:p>
          <a:p>
            <a:pPr marL="285750" indent="-285750" algn="just">
              <a:buFont typeface="Arial" panose="020B0604020202020204" pitchFamily="34" charset="0"/>
              <a:buChar char="•"/>
              <a:defRPr/>
            </a:pPr>
            <a:r>
              <a:rPr lang="it-IT" dirty="0">
                <a:solidFill>
                  <a:srgbClr val="000000"/>
                </a:solidFill>
                <a:latin typeface="Century Gothic" panose="020B0502020202020204" pitchFamily="34" charset="0"/>
                <a:cs typeface="Arial" charset="0"/>
              </a:rPr>
              <a:t>Riconoscibili come «tipici» italiani (anche non DOP o IGP)</a:t>
            </a:r>
          </a:p>
          <a:p>
            <a:pPr marL="285750" indent="-285750" algn="just">
              <a:buFont typeface="Arial" panose="020B0604020202020204" pitchFamily="34" charset="0"/>
              <a:buChar char="•"/>
              <a:defRPr/>
            </a:pPr>
            <a:r>
              <a:rPr lang="it-IT" dirty="0">
                <a:solidFill>
                  <a:srgbClr val="000000"/>
                </a:solidFill>
                <a:latin typeface="Century Gothic" panose="020B0502020202020204" pitchFamily="34" charset="0"/>
                <a:cs typeface="Arial" charset="0"/>
              </a:rPr>
              <a:t>Non facilmente reperibili in USA fuori dalle grandi città</a:t>
            </a:r>
          </a:p>
          <a:p>
            <a:pPr marL="285750" indent="-285750" algn="just">
              <a:buFont typeface="Arial" panose="020B0604020202020204" pitchFamily="34" charset="0"/>
              <a:buChar char="•"/>
              <a:defRPr/>
            </a:pPr>
            <a:r>
              <a:rPr lang="it-IT" dirty="0">
                <a:solidFill>
                  <a:srgbClr val="000000"/>
                </a:solidFill>
                <a:latin typeface="Century Gothic" panose="020B0502020202020204" pitchFamily="34" charset="0"/>
                <a:cs typeface="Arial" charset="0"/>
              </a:rPr>
              <a:t>Packaging di qualità – confezioni regalo</a:t>
            </a:r>
          </a:p>
          <a:p>
            <a:pPr marL="285750" indent="-285750" algn="just">
              <a:buFont typeface="Arial" panose="020B0604020202020204" pitchFamily="34" charset="0"/>
              <a:buChar char="•"/>
              <a:defRPr/>
            </a:pPr>
            <a:r>
              <a:rPr lang="it-IT" dirty="0">
                <a:solidFill>
                  <a:srgbClr val="000000"/>
                </a:solidFill>
                <a:latin typeface="Century Gothic" panose="020B0502020202020204" pitchFamily="34" charset="0"/>
                <a:cs typeface="Arial" charset="0"/>
              </a:rPr>
              <a:t>Costi contenuti</a:t>
            </a:r>
          </a:p>
          <a:p>
            <a:pPr marL="285750" indent="-285750" algn="just">
              <a:buFont typeface="Arial" panose="020B0604020202020204" pitchFamily="34" charset="0"/>
              <a:buChar char="•"/>
              <a:defRPr/>
            </a:pPr>
            <a:r>
              <a:rPr lang="it-IT" dirty="0">
                <a:solidFill>
                  <a:srgbClr val="000000"/>
                </a:solidFill>
                <a:latin typeface="Century Gothic" panose="020B0502020202020204" pitchFamily="34" charset="0"/>
                <a:cs typeface="Arial" charset="0"/>
              </a:rPr>
              <a:t>Brand già affermati in Italia</a:t>
            </a:r>
          </a:p>
          <a:p>
            <a:pPr marL="285750" indent="-285750" algn="just">
              <a:buFont typeface="Arial" panose="020B0604020202020204" pitchFamily="34" charset="0"/>
              <a:buChar char="•"/>
              <a:defRPr/>
            </a:pPr>
            <a:endParaRPr lang="it-IT" sz="1300" dirty="0">
              <a:solidFill>
                <a:srgbClr val="000000"/>
              </a:solidFill>
              <a:latin typeface="Century Gothic" panose="020B0502020202020204" pitchFamily="34" charset="0"/>
              <a:ea typeface="Titillium Light" charset="0"/>
              <a:cs typeface="Arial" charset="0"/>
            </a:endParaRPr>
          </a:p>
          <a:p>
            <a:pPr marL="285750" indent="-285750" algn="just">
              <a:buFont typeface="Arial" panose="020B0604020202020204" pitchFamily="34" charset="0"/>
              <a:buChar char="•"/>
              <a:defRPr/>
            </a:pPr>
            <a:endParaRPr lang="en-US" sz="1400" dirty="0">
              <a:latin typeface="Century Gothic" panose="020B0502020202020204" pitchFamily="34" charset="0"/>
              <a:ea typeface="Titillium Light" charset="0"/>
              <a:cs typeface="Titillium Light"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045" y="1968759"/>
            <a:ext cx="2005928" cy="2800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2"/>
          <p:cNvSpPr txBox="1"/>
          <p:nvPr/>
        </p:nvSpPr>
        <p:spPr>
          <a:xfrm>
            <a:off x="2512583" y="643200"/>
            <a:ext cx="5769481" cy="295466"/>
          </a:xfrm>
          <a:prstGeom prst="rect">
            <a:avLst/>
          </a:prstGeom>
          <a:noFill/>
        </p:spPr>
        <p:txBody>
          <a:bodyPr wrap="square" lIns="0" tIns="0" rIns="0" bIns="0" rtlCol="0">
            <a:spAutoFit/>
          </a:bodyPr>
          <a:lstStyle/>
          <a:p>
            <a:pPr algn="ctr">
              <a:lnSpc>
                <a:spcPct val="80000"/>
              </a:lnSpc>
            </a:pPr>
            <a:r>
              <a:rPr lang="en-US" sz="2400" b="1" dirty="0">
                <a:solidFill>
                  <a:srgbClr val="3366CC"/>
                </a:solidFill>
                <a:latin typeface="Century Gothic" panose="020B0502020202020204" pitchFamily="34" charset="0"/>
                <a:ea typeface="Titillium Light" charset="0"/>
                <a:cs typeface="Titillium Light" charset="0"/>
              </a:rPr>
              <a:t>QUALI PRODOTTI</a:t>
            </a:r>
          </a:p>
        </p:txBody>
      </p:sp>
    </p:spTree>
    <p:extLst>
      <p:ext uri="{BB962C8B-B14F-4D97-AF65-F5344CB8AC3E}">
        <p14:creationId xmlns:p14="http://schemas.microsoft.com/office/powerpoint/2010/main" val="103695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338" y="238957"/>
            <a:ext cx="998919" cy="499460"/>
          </a:xfrm>
          <a:prstGeom prst="rect">
            <a:avLst/>
          </a:prstGeom>
        </p:spPr>
      </p:pic>
      <p:sp>
        <p:nvSpPr>
          <p:cNvPr id="4" name="CasellaDiTesto 3">
            <a:extLst>
              <a:ext uri="{FF2B5EF4-FFF2-40B4-BE49-F238E27FC236}">
                <a16:creationId xmlns:a16="http://schemas.microsoft.com/office/drawing/2014/main" xmlns="" id="{102AA15A-28D9-4D33-973E-C30D74FDF328}"/>
              </a:ext>
            </a:extLst>
          </p:cNvPr>
          <p:cNvSpPr txBox="1"/>
          <p:nvPr/>
        </p:nvSpPr>
        <p:spPr>
          <a:xfrm>
            <a:off x="271289" y="1274876"/>
            <a:ext cx="4946754" cy="4678204"/>
          </a:xfrm>
          <a:prstGeom prst="rect">
            <a:avLst/>
          </a:prstGeom>
          <a:noFill/>
        </p:spPr>
        <p:txBody>
          <a:bodyPr wrap="square" rtlCol="0">
            <a:spAutoFit/>
          </a:bodyPr>
          <a:lstStyle/>
          <a:p>
            <a:pPr>
              <a:defRPr/>
            </a:pPr>
            <a:r>
              <a:rPr lang="it-IT" sz="1400" b="1" dirty="0">
                <a:solidFill>
                  <a:srgbClr val="000000"/>
                </a:solidFill>
                <a:latin typeface="Century Gothic" panose="020B0502020202020204" pitchFamily="34" charset="0"/>
                <a:cs typeface="Arial" charset="0"/>
              </a:rPr>
              <a:t>PREPARAZIONE DEI MATERIALI </a:t>
            </a:r>
          </a:p>
          <a:p>
            <a:endParaRPr lang="it-IT" dirty="0"/>
          </a:p>
          <a:p>
            <a:pPr marL="285750" indent="-285750">
              <a:buFont typeface="Arial" panose="020B0604020202020204" pitchFamily="34" charset="0"/>
              <a:buChar char="•"/>
            </a:pPr>
            <a:r>
              <a:rPr lang="it-IT" dirty="0">
                <a:latin typeface="Century Gothic" panose="020B0502020202020204" pitchFamily="34" charset="0"/>
              </a:rPr>
              <a:t>Colloquio introduttivo: </a:t>
            </a:r>
            <a:r>
              <a:rPr lang="it-IT" dirty="0" smtClean="0">
                <a:latin typeface="Century Gothic" panose="020B0502020202020204" pitchFamily="34" charset="0"/>
              </a:rPr>
              <a:t>definizione dei </a:t>
            </a:r>
            <a:r>
              <a:rPr lang="it-IT" dirty="0">
                <a:latin typeface="Century Gothic" panose="020B0502020202020204" pitchFamily="34" charset="0"/>
              </a:rPr>
              <a:t>prodotti da inserire (3 referenze)</a:t>
            </a:r>
          </a:p>
          <a:p>
            <a:pPr marL="285750" indent="-285750">
              <a:buFont typeface="Arial" panose="020B0604020202020204" pitchFamily="34" charset="0"/>
              <a:buChar char="•"/>
            </a:pPr>
            <a:r>
              <a:rPr lang="it-IT" dirty="0">
                <a:latin typeface="Century Gothic" panose="020B0502020202020204" pitchFamily="34" charset="0"/>
              </a:rPr>
              <a:t>Invio delle certificazioni e dei dati dell’azienda</a:t>
            </a:r>
          </a:p>
          <a:p>
            <a:pPr marL="285750" indent="-285750">
              <a:buFont typeface="Arial" panose="020B0604020202020204" pitchFamily="34" charset="0"/>
              <a:buChar char="•"/>
            </a:pPr>
            <a:r>
              <a:rPr lang="it-IT" dirty="0">
                <a:latin typeface="Century Gothic" panose="020B0502020202020204" pitchFamily="34" charset="0"/>
              </a:rPr>
              <a:t>Invio del materiale di presentazione dei prodotti e dell’azienda:</a:t>
            </a:r>
          </a:p>
          <a:p>
            <a:pPr marL="666755" lvl="1" indent="-285750">
              <a:buFont typeface="Wingdings" panose="05000000000000000000" pitchFamily="2" charset="2"/>
              <a:buChar char="ü"/>
            </a:pPr>
            <a:r>
              <a:rPr lang="it-IT" dirty="0">
                <a:latin typeface="Century Gothic" panose="020B0502020202020204" pitchFamily="34" charset="0"/>
              </a:rPr>
              <a:t>Testo in inglese di presentazione dell’azienda</a:t>
            </a:r>
          </a:p>
          <a:p>
            <a:pPr marL="666755" lvl="1" indent="-285750">
              <a:buFont typeface="Wingdings" panose="05000000000000000000" pitchFamily="2" charset="2"/>
              <a:buChar char="ü"/>
            </a:pPr>
            <a:r>
              <a:rPr lang="it-IT" dirty="0">
                <a:latin typeface="Century Gothic" panose="020B0502020202020204" pitchFamily="34" charset="0"/>
              </a:rPr>
              <a:t>Testo in inglese di presentazione di ogni prodotto (compresi ingredienti)</a:t>
            </a:r>
          </a:p>
          <a:p>
            <a:pPr marL="666755" lvl="1" indent="-285750">
              <a:buFont typeface="Wingdings" panose="05000000000000000000" pitchFamily="2" charset="2"/>
              <a:buChar char="ü"/>
            </a:pPr>
            <a:r>
              <a:rPr lang="it-IT" dirty="0">
                <a:latin typeface="Century Gothic" panose="020B0502020202020204" pitchFamily="34" charset="0"/>
              </a:rPr>
              <a:t>Immagini di ogni prodotto con sfondo bianco + eventuali altre foto</a:t>
            </a:r>
          </a:p>
          <a:p>
            <a:pPr marL="285750" indent="-285750">
              <a:buFont typeface="Arial" panose="020B0604020202020204" pitchFamily="34" charset="0"/>
              <a:buChar char="•"/>
            </a:pPr>
            <a:r>
              <a:rPr lang="it-IT" dirty="0">
                <a:latin typeface="Century Gothic" panose="020B0502020202020204" pitchFamily="34" charset="0"/>
              </a:rPr>
              <a:t>Definizione del prezzo dei prodotti agli utenti finali sulla base dei prezzi al rivenditore (</a:t>
            </a:r>
            <a:r>
              <a:rPr lang="it-IT" dirty="0" err="1">
                <a:latin typeface="Century Gothic" panose="020B0502020202020204" pitchFamily="34" charset="0"/>
              </a:rPr>
              <a:t>ItaliaRegina</a:t>
            </a:r>
            <a:r>
              <a:rPr lang="it-IT" dirty="0">
                <a:latin typeface="Century Gothic" panose="020B0502020202020204" pitchFamily="34" charset="0"/>
              </a:rPr>
              <a:t>)</a:t>
            </a:r>
          </a:p>
          <a:p>
            <a:pPr marL="285750" indent="-285750">
              <a:buFont typeface="Arial" panose="020B0604020202020204" pitchFamily="34" charset="0"/>
              <a:buChar char="•"/>
            </a:pPr>
            <a:endParaRPr lang="it-IT" dirty="0">
              <a:latin typeface="Century Gothic" panose="020B0502020202020204" pitchFamily="34" charset="0"/>
            </a:endParaRPr>
          </a:p>
          <a:p>
            <a:pPr marL="666755" lvl="1" indent="-285750">
              <a:buFont typeface="Arial" panose="020B0604020202020204" pitchFamily="34" charset="0"/>
              <a:buChar char="•"/>
            </a:pPr>
            <a:endParaRPr lang="it-IT" dirty="0">
              <a:latin typeface="Century Gothic" panose="020B0502020202020204" pitchFamily="34" charset="0"/>
            </a:endParaRPr>
          </a:p>
          <a:p>
            <a:pPr marL="285750" indent="-285750">
              <a:buFont typeface="Arial" panose="020B0604020202020204" pitchFamily="34" charset="0"/>
              <a:buChar char="•"/>
            </a:pPr>
            <a:endParaRPr lang="it-IT" dirty="0">
              <a:latin typeface="Century Gothic" panose="020B0502020202020204" pitchFamily="34" charset="0"/>
            </a:endParaRPr>
          </a:p>
          <a:p>
            <a:pPr marL="285750" indent="-285750">
              <a:buFont typeface="Arial" panose="020B0604020202020204" pitchFamily="34" charset="0"/>
              <a:buChar char="•"/>
            </a:pPr>
            <a:endParaRPr lang="en-US" sz="1400" dirty="0">
              <a:latin typeface="Century Gothic" panose="020B0502020202020204" pitchFamily="34" charset="0"/>
              <a:ea typeface="Titillium Light" charset="0"/>
              <a:cs typeface="Titillium Light" charset="0"/>
            </a:endParaRPr>
          </a:p>
        </p:txBody>
      </p:sp>
      <p:sp>
        <p:nvSpPr>
          <p:cNvPr id="5" name="TextBox 2"/>
          <p:cNvSpPr txBox="1"/>
          <p:nvPr/>
        </p:nvSpPr>
        <p:spPr>
          <a:xfrm>
            <a:off x="2871000" y="529147"/>
            <a:ext cx="5769481" cy="295466"/>
          </a:xfrm>
          <a:prstGeom prst="rect">
            <a:avLst/>
          </a:prstGeom>
          <a:noFill/>
        </p:spPr>
        <p:txBody>
          <a:bodyPr wrap="square" lIns="0" tIns="0" rIns="0" bIns="0" rtlCol="0">
            <a:spAutoFit/>
          </a:bodyPr>
          <a:lstStyle/>
          <a:p>
            <a:pPr algn="ctr">
              <a:lnSpc>
                <a:spcPct val="80000"/>
              </a:lnSpc>
            </a:pPr>
            <a:r>
              <a:rPr lang="en-US" sz="2400" b="1" dirty="0">
                <a:solidFill>
                  <a:srgbClr val="3366CC"/>
                </a:solidFill>
                <a:latin typeface="Century Gothic" panose="020B0502020202020204" pitchFamily="34" charset="0"/>
                <a:ea typeface="Titillium Light" charset="0"/>
                <a:cs typeface="Titillium Light" charset="0"/>
              </a:rPr>
              <a:t>STEP ATTIVITÀ</a:t>
            </a:r>
          </a:p>
        </p:txBody>
      </p:sp>
      <p:pic>
        <p:nvPicPr>
          <p:cNvPr id="6" name="Immagine 5" descr="Immagine che contiene cibo&#10;&#10;Descrizione generata automaticamente">
            <a:extLst>
              <a:ext uri="{FF2B5EF4-FFF2-40B4-BE49-F238E27FC236}">
                <a16:creationId xmlns:a16="http://schemas.microsoft.com/office/drawing/2014/main" xmlns="" id="{E8D1C7AA-5BF0-45C1-8981-FC24404914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8611" y="1283609"/>
            <a:ext cx="2331952" cy="4049977"/>
          </a:xfrm>
          <a:prstGeom prst="rect">
            <a:avLst/>
          </a:prstGeom>
        </p:spPr>
      </p:pic>
    </p:spTree>
    <p:extLst>
      <p:ext uri="{BB962C8B-B14F-4D97-AF65-F5344CB8AC3E}">
        <p14:creationId xmlns:p14="http://schemas.microsoft.com/office/powerpoint/2010/main" val="2083561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6"/>
          <p:cNvCxnSpPr/>
          <p:nvPr/>
        </p:nvCxnSpPr>
        <p:spPr>
          <a:xfrm rot="10800000">
            <a:off x="7590821" y="1692877"/>
            <a:ext cx="691243" cy="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2"/>
          <p:cNvSpPr txBox="1"/>
          <p:nvPr/>
        </p:nvSpPr>
        <p:spPr>
          <a:xfrm>
            <a:off x="1051530" y="381414"/>
            <a:ext cx="5769481" cy="295466"/>
          </a:xfrm>
          <a:prstGeom prst="rect">
            <a:avLst/>
          </a:prstGeom>
          <a:noFill/>
        </p:spPr>
        <p:txBody>
          <a:bodyPr wrap="square" lIns="0" tIns="0" rIns="0" bIns="0" rtlCol="0">
            <a:spAutoFit/>
          </a:bodyPr>
          <a:lstStyle/>
          <a:p>
            <a:pPr algn="ctr">
              <a:lnSpc>
                <a:spcPct val="80000"/>
              </a:lnSpc>
            </a:pPr>
            <a:r>
              <a:rPr lang="en-US" sz="2400" b="1" dirty="0">
                <a:solidFill>
                  <a:srgbClr val="3366CC"/>
                </a:solidFill>
                <a:latin typeface="Century Gothic" panose="020B0502020202020204" pitchFamily="34" charset="0"/>
                <a:ea typeface="Titillium Light" charset="0"/>
                <a:cs typeface="Titillium Light" charset="0"/>
              </a:rPr>
              <a:t>STEP ATTIVITÀ</a:t>
            </a:r>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968" y="258435"/>
            <a:ext cx="998919" cy="499460"/>
          </a:xfrm>
          <a:prstGeom prst="rect">
            <a:avLst/>
          </a:prstGeom>
        </p:spPr>
      </p:pic>
      <p:sp>
        <p:nvSpPr>
          <p:cNvPr id="5" name="CasellaDiTesto 4">
            <a:extLst>
              <a:ext uri="{FF2B5EF4-FFF2-40B4-BE49-F238E27FC236}">
                <a16:creationId xmlns:a16="http://schemas.microsoft.com/office/drawing/2014/main" xmlns="" id="{102AA15A-28D9-4D33-973E-C30D74FDF328}"/>
              </a:ext>
            </a:extLst>
          </p:cNvPr>
          <p:cNvSpPr txBox="1"/>
          <p:nvPr/>
        </p:nvSpPr>
        <p:spPr>
          <a:xfrm>
            <a:off x="271289" y="1274876"/>
            <a:ext cx="4946754" cy="3739485"/>
          </a:xfrm>
          <a:prstGeom prst="rect">
            <a:avLst/>
          </a:prstGeom>
          <a:noFill/>
        </p:spPr>
        <p:txBody>
          <a:bodyPr wrap="square" rtlCol="0">
            <a:spAutoFit/>
          </a:bodyPr>
          <a:lstStyle/>
          <a:p>
            <a:pPr>
              <a:defRPr/>
            </a:pPr>
            <a:r>
              <a:rPr lang="it-IT" sz="1400" b="1" dirty="0">
                <a:solidFill>
                  <a:srgbClr val="000000"/>
                </a:solidFill>
                <a:latin typeface="Century Gothic" panose="020B0502020202020204" pitchFamily="34" charset="0"/>
                <a:cs typeface="Arial" charset="0"/>
              </a:rPr>
              <a:t>ITALIAREGINA.IT PAGINA </a:t>
            </a:r>
            <a:r>
              <a:rPr lang="it-IT" sz="1400" b="1" dirty="0" smtClean="0">
                <a:solidFill>
                  <a:srgbClr val="000000"/>
                </a:solidFill>
                <a:latin typeface="Century Gothic" panose="020B0502020202020204" pitchFamily="34" charset="0"/>
                <a:cs typeface="Arial" charset="0"/>
              </a:rPr>
              <a:t>DEDICATA</a:t>
            </a:r>
            <a:endParaRPr lang="it-IT" sz="1400" b="1" dirty="0">
              <a:solidFill>
                <a:srgbClr val="000000"/>
              </a:solidFill>
              <a:latin typeface="Century Gothic" panose="020B0502020202020204" pitchFamily="34" charset="0"/>
              <a:cs typeface="Arial" charset="0"/>
            </a:endParaRPr>
          </a:p>
          <a:p>
            <a:pPr>
              <a:defRPr/>
            </a:pPr>
            <a:endParaRPr lang="it-IT" sz="1400" b="1" dirty="0">
              <a:solidFill>
                <a:srgbClr val="000000"/>
              </a:solidFill>
              <a:latin typeface="Century Gothic" panose="020B0502020202020204" pitchFamily="34" charset="0"/>
              <a:cs typeface="Arial" charset="0"/>
            </a:endParaRPr>
          </a:p>
          <a:p>
            <a:r>
              <a:rPr lang="it-IT" dirty="0"/>
              <a:t> </a:t>
            </a:r>
          </a:p>
          <a:p>
            <a:pPr marL="285750" indent="-285750">
              <a:buFont typeface="Arial" panose="020B0604020202020204" pitchFamily="34" charset="0"/>
              <a:buChar char="•"/>
            </a:pPr>
            <a:r>
              <a:rPr lang="it-IT" dirty="0">
                <a:latin typeface="Century Gothic" panose="020B0502020202020204" pitchFamily="34" charset="0"/>
              </a:rPr>
              <a:t>Inserimento dei prodotti sullo store </a:t>
            </a:r>
            <a:r>
              <a:rPr lang="it-IT" dirty="0" err="1">
                <a:latin typeface="Century Gothic" panose="020B0502020202020204" pitchFamily="34" charset="0"/>
              </a:rPr>
              <a:t>multibrand</a:t>
            </a:r>
            <a:r>
              <a:rPr lang="it-IT" dirty="0">
                <a:latin typeface="Century Gothic" panose="020B0502020202020204" pitchFamily="34" charset="0"/>
              </a:rPr>
              <a:t> Italiaregina.it che commercializza prodotti </a:t>
            </a:r>
            <a:r>
              <a:rPr lang="it-IT" dirty="0" smtClean="0">
                <a:latin typeface="Century Gothic" panose="020B0502020202020204" pitchFamily="34" charset="0"/>
              </a:rPr>
              <a:t>alimentari </a:t>
            </a:r>
            <a:r>
              <a:rPr lang="it-IT" dirty="0">
                <a:latin typeface="Century Gothic" panose="020B0502020202020204" pitchFamily="34" charset="0"/>
              </a:rPr>
              <a:t>italiani negli USA con creazione di</a:t>
            </a:r>
          </a:p>
          <a:p>
            <a:pPr marL="285750" indent="-285750">
              <a:buFont typeface="Arial" panose="020B0604020202020204" pitchFamily="34" charset="0"/>
              <a:buChar char="•"/>
            </a:pPr>
            <a:endParaRPr lang="it-IT" dirty="0">
              <a:latin typeface="Century Gothic" panose="020B0502020202020204" pitchFamily="34" charset="0"/>
            </a:endParaRPr>
          </a:p>
          <a:p>
            <a:pPr marL="666755" lvl="1" indent="-285750">
              <a:buFont typeface="Wingdings" panose="05000000000000000000" pitchFamily="2" charset="2"/>
              <a:buChar char="ü"/>
            </a:pPr>
            <a:r>
              <a:rPr lang="it-IT" dirty="0">
                <a:latin typeface="Century Gothic" panose="020B0502020202020204" pitchFamily="34" charset="0"/>
              </a:rPr>
              <a:t>Pagina brand dedicata in inglese </a:t>
            </a:r>
          </a:p>
          <a:p>
            <a:pPr marL="666755" lvl="1" indent="-285750">
              <a:buFont typeface="Wingdings" panose="05000000000000000000" pitchFamily="2" charset="2"/>
              <a:buChar char="ü"/>
            </a:pPr>
            <a:r>
              <a:rPr lang="it-IT" dirty="0">
                <a:latin typeface="Century Gothic" panose="020B0502020202020204" pitchFamily="34" charset="0"/>
              </a:rPr>
              <a:t>Presentazione dell’azienda con link al sito dell’azienda</a:t>
            </a:r>
          </a:p>
          <a:p>
            <a:pPr marL="666755" lvl="1" indent="-285750">
              <a:buFont typeface="Wingdings" panose="05000000000000000000" pitchFamily="2" charset="2"/>
              <a:buChar char="ü"/>
            </a:pPr>
            <a:r>
              <a:rPr lang="it-IT" dirty="0">
                <a:latin typeface="Century Gothic" panose="020B0502020202020204" pitchFamily="34" charset="0"/>
              </a:rPr>
              <a:t>Presentazione dei prodotti</a:t>
            </a:r>
          </a:p>
          <a:p>
            <a:pPr marL="666755" lvl="1" indent="-285750">
              <a:buFont typeface="Wingdings" panose="05000000000000000000" pitchFamily="2" charset="2"/>
              <a:buChar char="ü"/>
            </a:pPr>
            <a:r>
              <a:rPr lang="it-IT" dirty="0">
                <a:latin typeface="Century Gothic" panose="020B0502020202020204" pitchFamily="34" charset="0"/>
              </a:rPr>
              <a:t>Possibilità per gli utenti Usa di codice sconto per </a:t>
            </a:r>
            <a:r>
              <a:rPr lang="it-IT" i="1" dirty="0">
                <a:latin typeface="Century Gothic" panose="020B0502020202020204" pitchFamily="34" charset="0"/>
              </a:rPr>
              <a:t>free-shipping</a:t>
            </a:r>
          </a:p>
          <a:p>
            <a:pPr marL="285750" indent="-285750">
              <a:buFont typeface="Arial" panose="020B0604020202020204" pitchFamily="34" charset="0"/>
              <a:buChar char="•"/>
            </a:pPr>
            <a:endParaRPr lang="it-IT" dirty="0">
              <a:latin typeface="Century Gothic" panose="020B0502020202020204" pitchFamily="34" charset="0"/>
            </a:endParaRPr>
          </a:p>
          <a:p>
            <a:endParaRPr lang="it-IT" dirty="0">
              <a:latin typeface="Century Gothic" panose="020B0502020202020204" pitchFamily="34" charset="0"/>
            </a:endParaRPr>
          </a:p>
          <a:p>
            <a:pPr marL="285750" indent="-285750">
              <a:buFont typeface="Arial" panose="020B0604020202020204" pitchFamily="34" charset="0"/>
              <a:buChar char="•"/>
            </a:pPr>
            <a:endParaRPr lang="en-US" sz="1400" dirty="0">
              <a:latin typeface="Century Gothic" panose="020B0502020202020204" pitchFamily="34" charset="0"/>
              <a:ea typeface="Titillium Light" charset="0"/>
              <a:cs typeface="Titillium Light" charset="0"/>
            </a:endParaRPr>
          </a:p>
        </p:txBody>
      </p:sp>
      <p:pic>
        <p:nvPicPr>
          <p:cNvPr id="3" name="Immagine 2" descr="Immagine che contiene screenshot, schermo, televisione&#10;&#10;Descrizione generata automaticamente">
            <a:extLst>
              <a:ext uri="{FF2B5EF4-FFF2-40B4-BE49-F238E27FC236}">
                <a16:creationId xmlns:a16="http://schemas.microsoft.com/office/drawing/2014/main" xmlns="" id="{924DA16B-6FC7-4305-883A-02B6511D777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91" b="8696"/>
          <a:stretch/>
        </p:blipFill>
        <p:spPr>
          <a:xfrm>
            <a:off x="5938550" y="529147"/>
            <a:ext cx="3063941" cy="5138531"/>
          </a:xfrm>
          <a:prstGeom prst="rect">
            <a:avLst/>
          </a:prstGeom>
        </p:spPr>
      </p:pic>
      <p:pic>
        <p:nvPicPr>
          <p:cNvPr id="7" name="Immagine 6">
            <a:extLst>
              <a:ext uri="{FF2B5EF4-FFF2-40B4-BE49-F238E27FC236}">
                <a16:creationId xmlns:a16="http://schemas.microsoft.com/office/drawing/2014/main" xmlns="" id="{29E65060-B2CD-4515-9E6C-BCD334AE8301}"/>
              </a:ext>
            </a:extLst>
          </p:cNvPr>
          <p:cNvPicPr>
            <a:picLocks noChangeAspect="1"/>
          </p:cNvPicPr>
          <p:nvPr/>
        </p:nvPicPr>
        <p:blipFill>
          <a:blip r:embed="rId4"/>
          <a:stretch>
            <a:fillRect/>
          </a:stretch>
        </p:blipFill>
        <p:spPr>
          <a:xfrm>
            <a:off x="5938549" y="508165"/>
            <a:ext cx="3063600" cy="70372"/>
          </a:xfrm>
          <a:prstGeom prst="rect">
            <a:avLst/>
          </a:prstGeom>
        </p:spPr>
      </p:pic>
    </p:spTree>
    <p:extLst>
      <p:ext uri="{BB962C8B-B14F-4D97-AF65-F5344CB8AC3E}">
        <p14:creationId xmlns:p14="http://schemas.microsoft.com/office/powerpoint/2010/main" val="187095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6"/>
          <p:cNvCxnSpPr/>
          <p:nvPr/>
        </p:nvCxnSpPr>
        <p:spPr>
          <a:xfrm rot="10800000">
            <a:off x="7590821" y="1692877"/>
            <a:ext cx="691243" cy="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2"/>
          <p:cNvSpPr txBox="1"/>
          <p:nvPr/>
        </p:nvSpPr>
        <p:spPr>
          <a:xfrm>
            <a:off x="1051530" y="381414"/>
            <a:ext cx="5769481" cy="295466"/>
          </a:xfrm>
          <a:prstGeom prst="rect">
            <a:avLst/>
          </a:prstGeom>
          <a:noFill/>
        </p:spPr>
        <p:txBody>
          <a:bodyPr wrap="square" lIns="0" tIns="0" rIns="0" bIns="0" rtlCol="0">
            <a:spAutoFit/>
          </a:bodyPr>
          <a:lstStyle/>
          <a:p>
            <a:pPr algn="ctr">
              <a:lnSpc>
                <a:spcPct val="80000"/>
              </a:lnSpc>
            </a:pPr>
            <a:r>
              <a:rPr lang="en-US" sz="2400" b="1" dirty="0">
                <a:solidFill>
                  <a:srgbClr val="3366CC"/>
                </a:solidFill>
                <a:latin typeface="Century Gothic" panose="020B0502020202020204" pitchFamily="34" charset="0"/>
                <a:ea typeface="Titillium Light" charset="0"/>
                <a:cs typeface="Titillium Light" charset="0"/>
              </a:rPr>
              <a:t>STEP ATTIVITÀ</a:t>
            </a:r>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952" y="381414"/>
            <a:ext cx="998919" cy="499460"/>
          </a:xfrm>
          <a:prstGeom prst="rect">
            <a:avLst/>
          </a:prstGeom>
        </p:spPr>
      </p:pic>
      <p:sp>
        <p:nvSpPr>
          <p:cNvPr id="5" name="CasellaDiTesto 4">
            <a:extLst>
              <a:ext uri="{FF2B5EF4-FFF2-40B4-BE49-F238E27FC236}">
                <a16:creationId xmlns:a16="http://schemas.microsoft.com/office/drawing/2014/main" xmlns="" id="{102AA15A-28D9-4D33-973E-C30D74FDF328}"/>
              </a:ext>
            </a:extLst>
          </p:cNvPr>
          <p:cNvSpPr txBox="1"/>
          <p:nvPr/>
        </p:nvSpPr>
        <p:spPr>
          <a:xfrm>
            <a:off x="271289" y="1274876"/>
            <a:ext cx="4946754" cy="3524042"/>
          </a:xfrm>
          <a:prstGeom prst="rect">
            <a:avLst/>
          </a:prstGeom>
          <a:noFill/>
        </p:spPr>
        <p:txBody>
          <a:bodyPr wrap="square" rtlCol="0">
            <a:spAutoFit/>
          </a:bodyPr>
          <a:lstStyle/>
          <a:p>
            <a:pPr>
              <a:defRPr/>
            </a:pPr>
            <a:r>
              <a:rPr lang="it-IT" sz="1400" b="1" dirty="0">
                <a:solidFill>
                  <a:srgbClr val="000000"/>
                </a:solidFill>
                <a:latin typeface="Century Gothic" panose="020B0502020202020204" pitchFamily="34" charset="0"/>
                <a:cs typeface="Arial" charset="0"/>
              </a:rPr>
              <a:t>AMAZON.COM INSERIMENTO PRODOTTI </a:t>
            </a:r>
          </a:p>
          <a:p>
            <a:r>
              <a:rPr lang="it-IT" dirty="0"/>
              <a:t> </a:t>
            </a:r>
            <a:endParaRPr lang="it-IT" dirty="0">
              <a:latin typeface="Century Gothic" panose="020B0502020202020204" pitchFamily="34" charset="0"/>
            </a:endParaRPr>
          </a:p>
          <a:p>
            <a:pPr marL="285750" indent="-285750">
              <a:buFont typeface="Arial" panose="020B0604020202020204" pitchFamily="34" charset="0"/>
              <a:buChar char="•"/>
            </a:pPr>
            <a:endParaRPr lang="it-IT" dirty="0">
              <a:latin typeface="Century Gothic" panose="020B0502020202020204" pitchFamily="34" charset="0"/>
            </a:endParaRPr>
          </a:p>
          <a:p>
            <a:pPr marL="285750" indent="-285750">
              <a:buFont typeface="Arial" panose="020B0604020202020204" pitchFamily="34" charset="0"/>
              <a:buChar char="•"/>
            </a:pPr>
            <a:r>
              <a:rPr lang="it-IT" dirty="0">
                <a:latin typeface="Century Gothic" panose="020B0502020202020204" pitchFamily="34" charset="0"/>
              </a:rPr>
              <a:t>Inserimento dei prodotti su Amazon.us all’interno dello shop “Italia Regina” (costo per 6 mesi di Account Pro a carico di Italia Regina)</a:t>
            </a:r>
          </a:p>
          <a:p>
            <a:pPr marL="285750" indent="-285750">
              <a:buFont typeface="Arial" panose="020B0604020202020204" pitchFamily="34" charset="0"/>
              <a:buChar char="•"/>
            </a:pPr>
            <a:endParaRPr lang="it-IT" dirty="0">
              <a:latin typeface="Century Gothic" panose="020B0502020202020204" pitchFamily="34" charset="0"/>
            </a:endParaRPr>
          </a:p>
          <a:p>
            <a:pPr marL="666755" lvl="1" indent="-285750">
              <a:buFont typeface="Wingdings" panose="05000000000000000000" pitchFamily="2" charset="2"/>
              <a:buChar char="ü"/>
            </a:pPr>
            <a:r>
              <a:rPr lang="it-IT" dirty="0">
                <a:latin typeface="Century Gothic" panose="020B0502020202020204" pitchFamily="34" charset="0"/>
              </a:rPr>
              <a:t>Pubblicazione fino a 8 immagini</a:t>
            </a:r>
          </a:p>
          <a:p>
            <a:pPr marL="666755" lvl="1" indent="-285750">
              <a:buFont typeface="Wingdings" panose="05000000000000000000" pitchFamily="2" charset="2"/>
              <a:buChar char="ü"/>
            </a:pPr>
            <a:r>
              <a:rPr lang="it-IT" dirty="0">
                <a:latin typeface="Century Gothic" panose="020B0502020202020204" pitchFamily="34" charset="0"/>
              </a:rPr>
              <a:t>Descrizione del singolo prodotto</a:t>
            </a:r>
          </a:p>
          <a:p>
            <a:pPr marL="666755" lvl="1" indent="-285750">
              <a:buFont typeface="Wingdings" panose="05000000000000000000" pitchFamily="2" charset="2"/>
              <a:buChar char="ü"/>
            </a:pPr>
            <a:r>
              <a:rPr lang="it-IT" dirty="0">
                <a:latin typeface="Century Gothic" panose="020B0502020202020204" pitchFamily="34" charset="0"/>
              </a:rPr>
              <a:t>Descrizione degli ingredienti</a:t>
            </a:r>
          </a:p>
          <a:p>
            <a:pPr marL="666755" lvl="1" indent="-285750">
              <a:buFont typeface="Wingdings" panose="05000000000000000000" pitchFamily="2" charset="2"/>
              <a:buChar char="ü"/>
            </a:pPr>
            <a:r>
              <a:rPr lang="it-IT" dirty="0">
                <a:latin typeface="Century Gothic" panose="020B0502020202020204" pitchFamily="34" charset="0"/>
              </a:rPr>
              <a:t>Descrizione dell’azienda</a:t>
            </a:r>
          </a:p>
          <a:p>
            <a:pPr marL="285750" indent="-285750">
              <a:buFont typeface="Arial" panose="020B0604020202020204" pitchFamily="34" charset="0"/>
              <a:buChar char="•"/>
            </a:pPr>
            <a:endParaRPr lang="it-IT" dirty="0">
              <a:latin typeface="Century Gothic" panose="020B0502020202020204" pitchFamily="34" charset="0"/>
            </a:endParaRPr>
          </a:p>
          <a:p>
            <a:pPr marL="285750" indent="-285750">
              <a:buFont typeface="Arial" panose="020B0604020202020204" pitchFamily="34" charset="0"/>
              <a:buChar char="•"/>
            </a:pPr>
            <a:endParaRPr lang="it-IT" dirty="0">
              <a:latin typeface="Century Gothic" panose="020B0502020202020204" pitchFamily="34" charset="0"/>
            </a:endParaRPr>
          </a:p>
          <a:p>
            <a:endParaRPr lang="it-IT" dirty="0">
              <a:latin typeface="Century Gothic" panose="020B0502020202020204" pitchFamily="34" charset="0"/>
            </a:endParaRPr>
          </a:p>
          <a:p>
            <a:pPr marL="285750" indent="-285750">
              <a:buFont typeface="Arial" panose="020B0604020202020204" pitchFamily="34" charset="0"/>
              <a:buChar char="•"/>
            </a:pPr>
            <a:endParaRPr lang="en-US" sz="1400" dirty="0">
              <a:latin typeface="Century Gothic" panose="020B0502020202020204" pitchFamily="34" charset="0"/>
              <a:ea typeface="Titillium Light" charset="0"/>
              <a:cs typeface="Titillium Light" charset="0"/>
            </a:endParaRPr>
          </a:p>
        </p:txBody>
      </p:sp>
      <p:pic>
        <p:nvPicPr>
          <p:cNvPr id="4" name="Immagine 3">
            <a:extLst>
              <a:ext uri="{FF2B5EF4-FFF2-40B4-BE49-F238E27FC236}">
                <a16:creationId xmlns:a16="http://schemas.microsoft.com/office/drawing/2014/main" xmlns="" id="{B9D79F6C-2AB0-4417-BA4C-C92ADE6E2864}"/>
              </a:ext>
            </a:extLst>
          </p:cNvPr>
          <p:cNvPicPr>
            <a:picLocks noChangeAspect="1"/>
          </p:cNvPicPr>
          <p:nvPr/>
        </p:nvPicPr>
        <p:blipFill>
          <a:blip r:embed="rId3"/>
          <a:stretch>
            <a:fillRect/>
          </a:stretch>
        </p:blipFill>
        <p:spPr>
          <a:xfrm>
            <a:off x="5971571" y="381414"/>
            <a:ext cx="2716755" cy="2415209"/>
          </a:xfrm>
          <a:prstGeom prst="rect">
            <a:avLst/>
          </a:prstGeom>
        </p:spPr>
      </p:pic>
      <p:pic>
        <p:nvPicPr>
          <p:cNvPr id="6" name="Immagine 5">
            <a:extLst>
              <a:ext uri="{FF2B5EF4-FFF2-40B4-BE49-F238E27FC236}">
                <a16:creationId xmlns:a16="http://schemas.microsoft.com/office/drawing/2014/main" xmlns="" id="{1F1A7443-E77B-4E57-AF7E-F01C5FB00811}"/>
              </a:ext>
            </a:extLst>
          </p:cNvPr>
          <p:cNvPicPr>
            <a:picLocks noChangeAspect="1"/>
          </p:cNvPicPr>
          <p:nvPr/>
        </p:nvPicPr>
        <p:blipFill>
          <a:blip r:embed="rId4"/>
          <a:stretch>
            <a:fillRect/>
          </a:stretch>
        </p:blipFill>
        <p:spPr>
          <a:xfrm>
            <a:off x="5971571" y="2669900"/>
            <a:ext cx="2716755" cy="2449906"/>
          </a:xfrm>
          <a:prstGeom prst="rect">
            <a:avLst/>
          </a:prstGeom>
        </p:spPr>
      </p:pic>
    </p:spTree>
    <p:extLst>
      <p:ext uri="{BB962C8B-B14F-4D97-AF65-F5344CB8AC3E}">
        <p14:creationId xmlns:p14="http://schemas.microsoft.com/office/powerpoint/2010/main" val="520087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6"/>
          <p:cNvCxnSpPr/>
          <p:nvPr/>
        </p:nvCxnSpPr>
        <p:spPr>
          <a:xfrm rot="10800000">
            <a:off x="7590821" y="1692877"/>
            <a:ext cx="691243" cy="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2"/>
          <p:cNvSpPr txBox="1"/>
          <p:nvPr/>
        </p:nvSpPr>
        <p:spPr>
          <a:xfrm>
            <a:off x="1051530" y="381414"/>
            <a:ext cx="5769481" cy="295466"/>
          </a:xfrm>
          <a:prstGeom prst="rect">
            <a:avLst/>
          </a:prstGeom>
          <a:noFill/>
        </p:spPr>
        <p:txBody>
          <a:bodyPr wrap="square" lIns="0" tIns="0" rIns="0" bIns="0" rtlCol="0">
            <a:spAutoFit/>
          </a:bodyPr>
          <a:lstStyle/>
          <a:p>
            <a:pPr algn="ctr">
              <a:lnSpc>
                <a:spcPct val="80000"/>
              </a:lnSpc>
            </a:pPr>
            <a:r>
              <a:rPr lang="en-US" sz="2400" b="1" dirty="0">
                <a:solidFill>
                  <a:srgbClr val="3366CC"/>
                </a:solidFill>
                <a:latin typeface="Century Gothic" panose="020B0502020202020204" pitchFamily="34" charset="0"/>
                <a:ea typeface="Titillium Light" charset="0"/>
                <a:cs typeface="Titillium Light" charset="0"/>
              </a:rPr>
              <a:t>STEP ATTIVITÀ</a:t>
            </a:r>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282" y="350724"/>
            <a:ext cx="998919" cy="499460"/>
          </a:xfrm>
          <a:prstGeom prst="rect">
            <a:avLst/>
          </a:prstGeom>
        </p:spPr>
      </p:pic>
      <p:sp>
        <p:nvSpPr>
          <p:cNvPr id="5" name="CasellaDiTesto 4">
            <a:extLst>
              <a:ext uri="{FF2B5EF4-FFF2-40B4-BE49-F238E27FC236}">
                <a16:creationId xmlns:a16="http://schemas.microsoft.com/office/drawing/2014/main" xmlns="" id="{102AA15A-28D9-4D33-973E-C30D74FDF328}"/>
              </a:ext>
            </a:extLst>
          </p:cNvPr>
          <p:cNvSpPr txBox="1"/>
          <p:nvPr/>
        </p:nvSpPr>
        <p:spPr>
          <a:xfrm>
            <a:off x="294735" y="1274876"/>
            <a:ext cx="4946754" cy="4678204"/>
          </a:xfrm>
          <a:prstGeom prst="rect">
            <a:avLst/>
          </a:prstGeom>
          <a:noFill/>
        </p:spPr>
        <p:txBody>
          <a:bodyPr wrap="square" rtlCol="0">
            <a:spAutoFit/>
          </a:bodyPr>
          <a:lstStyle/>
          <a:p>
            <a:pPr>
              <a:defRPr/>
            </a:pPr>
            <a:r>
              <a:rPr lang="it-IT" sz="1400" b="1" dirty="0" smtClean="0">
                <a:solidFill>
                  <a:srgbClr val="000000"/>
                </a:solidFill>
                <a:latin typeface="Century Gothic" panose="020B0502020202020204" pitchFamily="34" charset="0"/>
                <a:cs typeface="Arial" charset="0"/>
              </a:rPr>
              <a:t>SPEDIZIONE</a:t>
            </a:r>
            <a:endParaRPr lang="it-IT" sz="1400" b="1" dirty="0">
              <a:solidFill>
                <a:srgbClr val="000000"/>
              </a:solidFill>
              <a:latin typeface="Century Gothic" panose="020B0502020202020204" pitchFamily="34" charset="0"/>
              <a:cs typeface="Arial" charset="0"/>
            </a:endParaRPr>
          </a:p>
          <a:p>
            <a:r>
              <a:rPr lang="it-IT" dirty="0"/>
              <a:t> </a:t>
            </a:r>
            <a:endParaRPr lang="it-IT" dirty="0">
              <a:latin typeface="Century Gothic" panose="020B0502020202020204" pitchFamily="34" charset="0"/>
            </a:endParaRPr>
          </a:p>
          <a:p>
            <a:pPr marL="285750" indent="-285750">
              <a:buFont typeface="Arial" panose="020B0604020202020204" pitchFamily="34" charset="0"/>
              <a:buChar char="•"/>
            </a:pPr>
            <a:r>
              <a:rPr lang="it-IT" dirty="0">
                <a:latin typeface="Century Gothic" panose="020B0502020202020204" pitchFamily="34" charset="0"/>
              </a:rPr>
              <a:t>Invio di 72 prodotti per referenza ai magazzini Italiani di Italia Regina per </a:t>
            </a:r>
            <a:r>
              <a:rPr lang="it-IT" i="1" dirty="0" err="1">
                <a:latin typeface="Century Gothic" panose="020B0502020202020204" pitchFamily="34" charset="0"/>
              </a:rPr>
              <a:t>groupage</a:t>
            </a:r>
            <a:endParaRPr lang="it-IT" i="1" dirty="0">
              <a:latin typeface="Century Gothic" panose="020B0502020202020204" pitchFamily="34" charset="0"/>
            </a:endParaRPr>
          </a:p>
          <a:p>
            <a:pPr marL="285750" indent="-285750">
              <a:buFont typeface="Arial" panose="020B0604020202020204" pitchFamily="34" charset="0"/>
              <a:buChar char="•"/>
            </a:pPr>
            <a:endParaRPr lang="it-IT" dirty="0">
              <a:latin typeface="Century Gothic" panose="020B0502020202020204" pitchFamily="34" charset="0"/>
            </a:endParaRPr>
          </a:p>
          <a:p>
            <a:pPr marL="285750" indent="-285750">
              <a:buFont typeface="Arial" panose="020B0604020202020204" pitchFamily="34" charset="0"/>
              <a:buChar char="•"/>
            </a:pPr>
            <a:r>
              <a:rPr lang="it-IT" dirty="0">
                <a:latin typeface="Century Gothic" panose="020B0502020202020204" pitchFamily="34" charset="0"/>
              </a:rPr>
              <a:t>Preparazione dei prodotti per la spedizione ai magazzini USA di Amazon (etichettatura Amazon, eventuale imballaggio per prodotti in vetro)</a:t>
            </a:r>
          </a:p>
          <a:p>
            <a:pPr marL="285750" indent="-285750">
              <a:buFont typeface="Arial" panose="020B0604020202020204" pitchFamily="34" charset="0"/>
              <a:buChar char="•"/>
            </a:pPr>
            <a:endParaRPr lang="it-IT" dirty="0">
              <a:latin typeface="Century Gothic" panose="020B0502020202020204" pitchFamily="34" charset="0"/>
            </a:endParaRPr>
          </a:p>
          <a:p>
            <a:pPr marL="285750" indent="-285750">
              <a:buFont typeface="Arial" panose="020B0604020202020204" pitchFamily="34" charset="0"/>
              <a:buChar char="•"/>
            </a:pPr>
            <a:r>
              <a:rPr lang="it-IT" dirty="0">
                <a:latin typeface="Century Gothic" panose="020B0502020202020204" pitchFamily="34" charset="0"/>
              </a:rPr>
              <a:t>Preparazione della documentazione per la spedizione (raccolta e verifica della documentazione)</a:t>
            </a:r>
          </a:p>
          <a:p>
            <a:pPr marL="285750" indent="-285750">
              <a:buFont typeface="Arial" panose="020B0604020202020204" pitchFamily="34" charset="0"/>
              <a:buChar char="•"/>
            </a:pPr>
            <a:endParaRPr lang="it-IT" dirty="0">
              <a:latin typeface="Century Gothic" panose="020B0502020202020204" pitchFamily="34" charset="0"/>
            </a:endParaRPr>
          </a:p>
          <a:p>
            <a:pPr marL="285750" indent="-285750">
              <a:buFont typeface="Arial" panose="020B0604020202020204" pitchFamily="34" charset="0"/>
              <a:buChar char="•"/>
            </a:pPr>
            <a:r>
              <a:rPr lang="it-IT" dirty="0">
                <a:latin typeface="Century Gothic" panose="020B0502020202020204" pitchFamily="34" charset="0"/>
              </a:rPr>
              <a:t>Spedizione dei prodotti negli USA e gestione delle pratiche doganali (circa 900€ a carico di Italia Regina)</a:t>
            </a:r>
          </a:p>
          <a:p>
            <a:pPr marL="285750" indent="-285750">
              <a:buFont typeface="Arial" panose="020B0604020202020204" pitchFamily="34" charset="0"/>
              <a:buChar char="•"/>
            </a:pPr>
            <a:endParaRPr lang="it-IT" dirty="0">
              <a:latin typeface="Century Gothic" panose="020B0502020202020204" pitchFamily="34" charset="0"/>
            </a:endParaRPr>
          </a:p>
          <a:p>
            <a:pPr marL="285750" indent="-285750">
              <a:buFont typeface="Arial" panose="020B0604020202020204" pitchFamily="34" charset="0"/>
              <a:buChar char="•"/>
            </a:pPr>
            <a:endParaRPr lang="it-IT" dirty="0">
              <a:latin typeface="Century Gothic" panose="020B0502020202020204" pitchFamily="34" charset="0"/>
            </a:endParaRPr>
          </a:p>
          <a:p>
            <a:pPr marL="285750" indent="-285750">
              <a:buFont typeface="Arial" panose="020B0604020202020204" pitchFamily="34" charset="0"/>
              <a:buChar char="•"/>
            </a:pPr>
            <a:endParaRPr lang="en-US" sz="1400" dirty="0">
              <a:latin typeface="Century Gothic" panose="020B0502020202020204" pitchFamily="34" charset="0"/>
              <a:ea typeface="Titillium Light" charset="0"/>
              <a:cs typeface="Titillium Light" charset="0"/>
            </a:endParaRPr>
          </a:p>
        </p:txBody>
      </p:sp>
      <p:pic>
        <p:nvPicPr>
          <p:cNvPr id="1026" name="Picture 2" descr="Risultato immagini per aereo DHL&quot;">
            <a:extLst>
              <a:ext uri="{FF2B5EF4-FFF2-40B4-BE49-F238E27FC236}">
                <a16:creationId xmlns:a16="http://schemas.microsoft.com/office/drawing/2014/main" xmlns="" id="{441B7319-AD9B-4C41-8595-51C613A920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92" t="1643" r="44228" b="-1482"/>
          <a:stretch/>
        </p:blipFill>
        <p:spPr bwMode="auto">
          <a:xfrm>
            <a:off x="5366656" y="92528"/>
            <a:ext cx="3874493" cy="5622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988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6"/>
          <p:cNvCxnSpPr/>
          <p:nvPr/>
        </p:nvCxnSpPr>
        <p:spPr>
          <a:xfrm rot="10800000">
            <a:off x="7590821" y="1692877"/>
            <a:ext cx="691243" cy="0"/>
          </a:xfrm>
          <a:prstGeom prst="line">
            <a:avLst/>
          </a:prstGeom>
          <a:ln/>
        </p:spPr>
        <p:style>
          <a:lnRef idx="3">
            <a:schemeClr val="accent5"/>
          </a:lnRef>
          <a:fillRef idx="0">
            <a:schemeClr val="accent5"/>
          </a:fillRef>
          <a:effectRef idx="2">
            <a:schemeClr val="accent5"/>
          </a:effectRef>
          <a:fontRef idx="minor">
            <a:schemeClr val="tx1"/>
          </a:fontRef>
        </p:style>
      </p:cxnSp>
      <p:sp>
        <p:nvSpPr>
          <p:cNvPr id="11" name="TextBox 2"/>
          <p:cNvSpPr txBox="1"/>
          <p:nvPr/>
        </p:nvSpPr>
        <p:spPr>
          <a:xfrm>
            <a:off x="1051530" y="381414"/>
            <a:ext cx="5769481" cy="295466"/>
          </a:xfrm>
          <a:prstGeom prst="rect">
            <a:avLst/>
          </a:prstGeom>
          <a:noFill/>
        </p:spPr>
        <p:txBody>
          <a:bodyPr wrap="square" lIns="0" tIns="0" rIns="0" bIns="0" rtlCol="0">
            <a:spAutoFit/>
          </a:bodyPr>
          <a:lstStyle/>
          <a:p>
            <a:pPr algn="ctr">
              <a:lnSpc>
                <a:spcPct val="80000"/>
              </a:lnSpc>
            </a:pPr>
            <a:r>
              <a:rPr lang="en-US" sz="2400" b="1" dirty="0">
                <a:solidFill>
                  <a:srgbClr val="3366CC"/>
                </a:solidFill>
                <a:latin typeface="Century Gothic" panose="020B0502020202020204" pitchFamily="34" charset="0"/>
                <a:ea typeface="Titillium Light" charset="0"/>
                <a:cs typeface="Titillium Light" charset="0"/>
              </a:rPr>
              <a:t>STEP ATTIVITÀ</a:t>
            </a:r>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070" y="286050"/>
            <a:ext cx="998919" cy="499460"/>
          </a:xfrm>
          <a:prstGeom prst="rect">
            <a:avLst/>
          </a:prstGeom>
        </p:spPr>
      </p:pic>
      <p:sp>
        <p:nvSpPr>
          <p:cNvPr id="5" name="CasellaDiTesto 4">
            <a:extLst>
              <a:ext uri="{FF2B5EF4-FFF2-40B4-BE49-F238E27FC236}">
                <a16:creationId xmlns:a16="http://schemas.microsoft.com/office/drawing/2014/main" xmlns="" id="{102AA15A-28D9-4D33-973E-C30D74FDF328}"/>
              </a:ext>
            </a:extLst>
          </p:cNvPr>
          <p:cNvSpPr txBox="1"/>
          <p:nvPr/>
        </p:nvSpPr>
        <p:spPr>
          <a:xfrm>
            <a:off x="291392" y="1363038"/>
            <a:ext cx="4946754" cy="3739485"/>
          </a:xfrm>
          <a:prstGeom prst="rect">
            <a:avLst/>
          </a:prstGeom>
          <a:noFill/>
        </p:spPr>
        <p:txBody>
          <a:bodyPr wrap="square" rtlCol="0">
            <a:spAutoFit/>
          </a:bodyPr>
          <a:lstStyle/>
          <a:p>
            <a:pPr>
              <a:defRPr/>
            </a:pPr>
            <a:r>
              <a:rPr lang="it-IT" sz="1400" b="1" dirty="0">
                <a:solidFill>
                  <a:srgbClr val="000000"/>
                </a:solidFill>
                <a:latin typeface="Century Gothic" panose="020B0502020202020204" pitchFamily="34" charset="0"/>
                <a:cs typeface="Arial" charset="0"/>
              </a:rPr>
              <a:t>PROMOZIONE E REPORT</a:t>
            </a:r>
          </a:p>
          <a:p>
            <a:r>
              <a:rPr lang="it-IT" dirty="0"/>
              <a:t> </a:t>
            </a:r>
            <a:endParaRPr lang="it-IT" dirty="0">
              <a:latin typeface="Century Gothic" panose="020B0502020202020204" pitchFamily="34" charset="0"/>
            </a:endParaRPr>
          </a:p>
          <a:p>
            <a:pPr marL="285750" indent="-285750">
              <a:buFont typeface="Arial" panose="020B0604020202020204" pitchFamily="34" charset="0"/>
              <a:buChar char="•"/>
            </a:pPr>
            <a:r>
              <a:rPr lang="it-IT" dirty="0">
                <a:latin typeface="Century Gothic" panose="020B0502020202020204" pitchFamily="34" charset="0"/>
              </a:rPr>
              <a:t>Campagna pubblicitaria diretta al pubblico Americano su:</a:t>
            </a:r>
          </a:p>
          <a:p>
            <a:pPr marL="285750" indent="-285750">
              <a:buFont typeface="Arial" panose="020B0604020202020204" pitchFamily="34" charset="0"/>
              <a:buChar char="•"/>
            </a:pPr>
            <a:endParaRPr lang="it-IT" dirty="0">
              <a:latin typeface="Century Gothic" panose="020B0502020202020204" pitchFamily="34" charset="0"/>
            </a:endParaRPr>
          </a:p>
          <a:p>
            <a:pPr marL="666755" lvl="1" indent="-285750">
              <a:buFont typeface="Wingdings" panose="05000000000000000000" pitchFamily="2" charset="2"/>
              <a:buChar char="ü"/>
            </a:pPr>
            <a:r>
              <a:rPr lang="it-IT" dirty="0">
                <a:latin typeface="Century Gothic" panose="020B0502020202020204" pitchFamily="34" charset="0"/>
              </a:rPr>
              <a:t>Amazon ADV</a:t>
            </a:r>
          </a:p>
          <a:p>
            <a:pPr marL="666755" lvl="1" indent="-285750">
              <a:buFont typeface="Wingdings" panose="05000000000000000000" pitchFamily="2" charset="2"/>
              <a:buChar char="ü"/>
            </a:pPr>
            <a:r>
              <a:rPr lang="it-IT" dirty="0">
                <a:latin typeface="Century Gothic" panose="020B0502020202020204" pitchFamily="34" charset="0"/>
              </a:rPr>
              <a:t>Facebook ADV</a:t>
            </a:r>
          </a:p>
          <a:p>
            <a:pPr marL="666755" lvl="1" indent="-285750">
              <a:buFont typeface="Wingdings" panose="05000000000000000000" pitchFamily="2" charset="2"/>
              <a:buChar char="ü"/>
            </a:pPr>
            <a:r>
              <a:rPr lang="it-IT" dirty="0">
                <a:latin typeface="Century Gothic" panose="020B0502020202020204" pitchFamily="34" charset="0"/>
              </a:rPr>
              <a:t>Google ADS</a:t>
            </a:r>
          </a:p>
          <a:p>
            <a:pPr marL="285750" indent="-285750">
              <a:buFont typeface="Arial" panose="020B0604020202020204" pitchFamily="34" charset="0"/>
              <a:buChar char="•"/>
            </a:pPr>
            <a:endParaRPr lang="it-IT" dirty="0">
              <a:latin typeface="Century Gothic" panose="020B0502020202020204" pitchFamily="34" charset="0"/>
            </a:endParaRPr>
          </a:p>
          <a:p>
            <a:pPr marL="285750" indent="-285750">
              <a:buFont typeface="Arial" panose="020B0604020202020204" pitchFamily="34" charset="0"/>
              <a:buChar char="•"/>
            </a:pPr>
            <a:r>
              <a:rPr lang="it-IT" dirty="0">
                <a:latin typeface="Century Gothic" panose="020B0502020202020204" pitchFamily="34" charset="0"/>
              </a:rPr>
              <a:t>Recensione da parte di almeno 5 utenti e </a:t>
            </a:r>
            <a:r>
              <a:rPr lang="it-IT" i="1" dirty="0">
                <a:latin typeface="Century Gothic" panose="020B0502020202020204" pitchFamily="34" charset="0"/>
              </a:rPr>
              <a:t>influencer </a:t>
            </a:r>
            <a:r>
              <a:rPr lang="it-IT" dirty="0">
                <a:latin typeface="Century Gothic" panose="020B0502020202020204" pitchFamily="34" charset="0"/>
              </a:rPr>
              <a:t>su Italiaregina.it, o Amazon.com o canali social degli utenti/</a:t>
            </a:r>
            <a:r>
              <a:rPr lang="it-IT" i="1" dirty="0">
                <a:latin typeface="Century Gothic" panose="020B0502020202020204" pitchFamily="34" charset="0"/>
              </a:rPr>
              <a:t>influence</a:t>
            </a:r>
            <a:r>
              <a:rPr lang="it-IT" dirty="0">
                <a:latin typeface="Century Gothic" panose="020B0502020202020204" pitchFamily="34" charset="0"/>
              </a:rPr>
              <a:t>r. </a:t>
            </a:r>
          </a:p>
          <a:p>
            <a:pPr marL="285750" indent="-285750">
              <a:buFont typeface="Arial" panose="020B0604020202020204" pitchFamily="34" charset="0"/>
              <a:buChar char="•"/>
            </a:pPr>
            <a:endParaRPr lang="it-IT" dirty="0">
              <a:latin typeface="Century Gothic" panose="020B0502020202020204" pitchFamily="34" charset="0"/>
            </a:endParaRPr>
          </a:p>
          <a:p>
            <a:pPr marL="285750" indent="-285750">
              <a:buFont typeface="Arial" panose="020B0604020202020204" pitchFamily="34" charset="0"/>
              <a:buChar char="•"/>
            </a:pPr>
            <a:r>
              <a:rPr lang="it-IT" dirty="0">
                <a:latin typeface="Century Gothic" panose="020B0502020202020204" pitchFamily="34" charset="0"/>
              </a:rPr>
              <a:t>Rendicontazione delle vendite a fine progetto</a:t>
            </a:r>
          </a:p>
          <a:p>
            <a:pPr marL="285750" lvl="0" indent="-285750">
              <a:buFont typeface="Arial" panose="020B0604020202020204" pitchFamily="34" charset="0"/>
              <a:buChar char="•"/>
            </a:pPr>
            <a:endParaRPr lang="it-IT" dirty="0">
              <a:latin typeface="Century Gothic" panose="020B0502020202020204" pitchFamily="34" charset="0"/>
            </a:endParaRPr>
          </a:p>
          <a:p>
            <a:pPr>
              <a:defRPr/>
            </a:pPr>
            <a:r>
              <a:rPr lang="it-IT" sz="1300" dirty="0">
                <a:solidFill>
                  <a:srgbClr val="000000"/>
                </a:solidFill>
                <a:latin typeface="Century Gothic" panose="020B0502020202020204" pitchFamily="34" charset="0"/>
                <a:cs typeface="Arial" charset="0"/>
              </a:rPr>
              <a:t> </a:t>
            </a:r>
            <a:endParaRPr lang="en-US" sz="1400" dirty="0">
              <a:latin typeface="Century Gothic" panose="020B0502020202020204" pitchFamily="34" charset="0"/>
              <a:ea typeface="Titillium Light" charset="0"/>
              <a:cs typeface="Titillium Light" charset="0"/>
            </a:endParaRPr>
          </a:p>
        </p:txBody>
      </p:sp>
      <p:pic>
        <p:nvPicPr>
          <p:cNvPr id="7" name="Immagine 6">
            <a:extLst>
              <a:ext uri="{FF2B5EF4-FFF2-40B4-BE49-F238E27FC236}">
                <a16:creationId xmlns:a16="http://schemas.microsoft.com/office/drawing/2014/main" xmlns="" id="{117809D8-5730-47B4-B904-1B6A8EF575C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780313" y="2941576"/>
            <a:ext cx="2939143" cy="582411"/>
          </a:xfrm>
          <a:prstGeom prst="rect">
            <a:avLst/>
          </a:prstGeom>
        </p:spPr>
      </p:pic>
      <p:pic>
        <p:nvPicPr>
          <p:cNvPr id="9" name="Immagine 8">
            <a:extLst>
              <a:ext uri="{FF2B5EF4-FFF2-40B4-BE49-F238E27FC236}">
                <a16:creationId xmlns:a16="http://schemas.microsoft.com/office/drawing/2014/main" xmlns="" id="{1E8C0C4F-85CB-45AD-8A16-07AC0B13B3D0}"/>
              </a:ext>
            </a:extLst>
          </p:cNvPr>
          <p:cNvPicPr>
            <a:picLocks noChangeAspect="1"/>
          </p:cNvPicPr>
          <p:nvPr/>
        </p:nvPicPr>
        <p:blipFill>
          <a:blip r:embed="rId4">
            <a:clrChange>
              <a:clrFrom>
                <a:srgbClr val="F2F2F2"/>
              </a:clrFrom>
              <a:clrTo>
                <a:srgbClr val="F2F2F2">
                  <a:alpha val="0"/>
                </a:srgbClr>
              </a:clrTo>
            </a:clrChange>
          </a:blip>
          <a:stretch>
            <a:fillRect/>
          </a:stretch>
        </p:blipFill>
        <p:spPr>
          <a:xfrm>
            <a:off x="5910586" y="3901377"/>
            <a:ext cx="2942022" cy="700223"/>
          </a:xfrm>
          <a:prstGeom prst="rect">
            <a:avLst/>
          </a:prstGeom>
        </p:spPr>
      </p:pic>
      <p:pic>
        <p:nvPicPr>
          <p:cNvPr id="2052" name="Picture 4" descr="Risultati immagini per GOOGLE ADS">
            <a:extLst>
              <a:ext uri="{FF2B5EF4-FFF2-40B4-BE49-F238E27FC236}">
                <a16:creationId xmlns:a16="http://schemas.microsoft.com/office/drawing/2014/main" xmlns="" id="{CE9F2E3A-222E-402D-9272-FFF77F8D01F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79273" y="1121192"/>
            <a:ext cx="1192996" cy="1489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5824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6"/>
          <p:cNvCxnSpPr/>
          <p:nvPr/>
        </p:nvCxnSpPr>
        <p:spPr>
          <a:xfrm>
            <a:off x="826946" y="2571025"/>
            <a:ext cx="691243" cy="0"/>
          </a:xfrm>
          <a:prstGeom prst="line">
            <a:avLst/>
          </a:prstGeom>
          <a:ln>
            <a:solidFill>
              <a:srgbClr val="92D050"/>
            </a:solidFill>
          </a:ln>
        </p:spPr>
        <p:style>
          <a:lnRef idx="3">
            <a:schemeClr val="accent6"/>
          </a:lnRef>
          <a:fillRef idx="0">
            <a:schemeClr val="accent6"/>
          </a:fillRef>
          <a:effectRef idx="2">
            <a:schemeClr val="accent6"/>
          </a:effectRef>
          <a:fontRef idx="minor">
            <a:schemeClr val="tx1"/>
          </a:fontRef>
        </p:style>
      </p:cxnSp>
      <p:sp>
        <p:nvSpPr>
          <p:cNvPr id="6" name="TextBox 2"/>
          <p:cNvSpPr txBox="1"/>
          <p:nvPr/>
        </p:nvSpPr>
        <p:spPr>
          <a:xfrm>
            <a:off x="397239" y="936630"/>
            <a:ext cx="5033017" cy="1477328"/>
          </a:xfrm>
          <a:prstGeom prst="rect">
            <a:avLst/>
          </a:prstGeom>
          <a:noFill/>
        </p:spPr>
        <p:txBody>
          <a:bodyPr wrap="square" lIns="0" tIns="0" rIns="0" bIns="0" rtlCol="0">
            <a:spAutoFit/>
          </a:bodyPr>
          <a:lstStyle/>
          <a:p>
            <a:pPr algn="ctr">
              <a:lnSpc>
                <a:spcPct val="80000"/>
              </a:lnSpc>
            </a:pPr>
            <a:r>
              <a:rPr lang="en-US" sz="3200" b="1" dirty="0" smtClean="0">
                <a:latin typeface="Century Gothic" panose="020B0502020202020204" pitchFamily="34" charset="0"/>
                <a:ea typeface="Titillium Light" charset="0"/>
                <a:cs typeface="Titillium Light" charset="0"/>
              </a:rPr>
              <a:t>DIGITAL EXPORT IN USA</a:t>
            </a:r>
          </a:p>
          <a:p>
            <a:pPr>
              <a:lnSpc>
                <a:spcPct val="80000"/>
              </a:lnSpc>
            </a:pPr>
            <a:endParaRPr lang="en-US" sz="2400" b="1" dirty="0" smtClean="0">
              <a:latin typeface="Century Gothic" panose="020B0502020202020204" pitchFamily="34" charset="0"/>
              <a:ea typeface="Titillium Light" charset="0"/>
              <a:cs typeface="Titillium Light" charset="0"/>
            </a:endParaRPr>
          </a:p>
          <a:p>
            <a:pPr algn="ctr">
              <a:lnSpc>
                <a:spcPct val="80000"/>
              </a:lnSpc>
            </a:pPr>
            <a:r>
              <a:rPr lang="en-US" sz="2400" b="1" dirty="0" smtClean="0">
                <a:solidFill>
                  <a:srgbClr val="3366CC"/>
                </a:solidFill>
                <a:latin typeface="Century Gothic" panose="020B0502020202020204" pitchFamily="34" charset="0"/>
                <a:ea typeface="Titillium Light" charset="0"/>
                <a:cs typeface="Titillium Light" charset="0"/>
              </a:rPr>
              <a:t>OBIETTIVI</a:t>
            </a:r>
            <a:endParaRPr lang="en-US" sz="2400" b="1" dirty="0">
              <a:solidFill>
                <a:srgbClr val="3366CC"/>
              </a:solidFill>
              <a:latin typeface="Century Gothic" panose="020B0502020202020204" pitchFamily="34" charset="0"/>
              <a:ea typeface="Titillium Light" charset="0"/>
              <a:cs typeface="Titillium Light" charset="0"/>
            </a:endParaRPr>
          </a:p>
          <a:p>
            <a:pPr>
              <a:lnSpc>
                <a:spcPct val="80000"/>
              </a:lnSpc>
            </a:pPr>
            <a:endParaRPr lang="en-US" sz="2000" dirty="0" smtClean="0">
              <a:latin typeface="Century Gothic" panose="020B0502020202020204" pitchFamily="34" charset="0"/>
              <a:ea typeface="Titillium Light" charset="0"/>
              <a:cs typeface="Titillium Light" charset="0"/>
            </a:endParaRPr>
          </a:p>
          <a:p>
            <a:pPr>
              <a:lnSpc>
                <a:spcPct val="80000"/>
              </a:lnSpc>
            </a:pPr>
            <a:endParaRPr lang="en-US" sz="2000" dirty="0" smtClean="0">
              <a:latin typeface="Century Gothic" panose="020B0502020202020204" pitchFamily="34" charset="0"/>
              <a:ea typeface="Titillium Light" charset="0"/>
              <a:cs typeface="Titillium Light"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2240" y="0"/>
            <a:ext cx="5454638" cy="5715000"/>
          </a:xfrm>
          <a:prstGeom prst="rect">
            <a:avLst/>
          </a:prstGeom>
        </p:spPr>
      </p:pic>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308" y="234367"/>
            <a:ext cx="998919" cy="499460"/>
          </a:xfrm>
          <a:prstGeom prst="rect">
            <a:avLst/>
          </a:prstGeom>
        </p:spPr>
      </p:pic>
      <p:sp>
        <p:nvSpPr>
          <p:cNvPr id="24" name="CasellaDiTesto 23"/>
          <p:cNvSpPr txBox="1"/>
          <p:nvPr/>
        </p:nvSpPr>
        <p:spPr>
          <a:xfrm>
            <a:off x="292308" y="2012827"/>
            <a:ext cx="5647257" cy="3477875"/>
          </a:xfrm>
          <a:prstGeom prst="rect">
            <a:avLst/>
          </a:prstGeom>
          <a:noFill/>
          <a:ln w="0">
            <a:noFill/>
          </a:ln>
        </p:spPr>
        <p:txBody>
          <a:bodyPr wrap="square" rtlCol="0">
            <a:spAutoFit/>
          </a:bodyPr>
          <a:lstStyle/>
          <a:p>
            <a:pPr marL="342900" lvl="0" indent="-342900">
              <a:buFont typeface="Wingdings" panose="05000000000000000000" pitchFamily="2" charset="2"/>
              <a:buChar char="§"/>
            </a:pPr>
            <a:r>
              <a:rPr lang="it-IT" sz="2200" dirty="0" smtClean="0">
                <a:latin typeface="Century Gothic" panose="020B0502020202020204" pitchFamily="34" charset="0"/>
              </a:rPr>
              <a:t>Far conoscere alle imprese emiliano- </a:t>
            </a:r>
            <a:r>
              <a:rPr lang="it-IT" sz="2200" dirty="0">
                <a:latin typeface="Century Gothic" panose="020B0502020202020204" pitchFamily="34" charset="0"/>
              </a:rPr>
              <a:t>romagnole</a:t>
            </a:r>
            <a:r>
              <a:rPr lang="it-IT" sz="2200" dirty="0" smtClean="0">
                <a:latin typeface="Century Gothic" panose="020B0502020202020204" pitchFamily="34" charset="0"/>
              </a:rPr>
              <a:t> del comparto agro-alimentare le piattaforme digitali statunitensi e i meccanismi di accesso</a:t>
            </a:r>
          </a:p>
          <a:p>
            <a:pPr marL="342900" lvl="0" indent="-342900">
              <a:buFont typeface="Wingdings" panose="05000000000000000000" pitchFamily="2" charset="2"/>
              <a:buChar char="§"/>
            </a:pPr>
            <a:endParaRPr lang="it-IT" sz="2200" dirty="0">
              <a:latin typeface="Century Gothic" panose="020B0502020202020204" pitchFamily="34" charset="0"/>
            </a:endParaRPr>
          </a:p>
          <a:p>
            <a:pPr marL="342900" lvl="0" indent="-342900">
              <a:buFont typeface="Wingdings" panose="05000000000000000000" pitchFamily="2" charset="2"/>
              <a:buChar char="§"/>
            </a:pPr>
            <a:r>
              <a:rPr lang="it-IT" sz="2200" dirty="0" smtClean="0">
                <a:latin typeface="Century Gothic" panose="020B0502020202020204" pitchFamily="34" charset="0"/>
              </a:rPr>
              <a:t>Posizionare un </a:t>
            </a:r>
            <a:r>
              <a:rPr lang="it-IT" sz="2200" dirty="0">
                <a:latin typeface="Century Gothic" panose="020B0502020202020204" pitchFamily="34" charset="0"/>
              </a:rPr>
              <a:t>gruppo di aziende selezionate sul </a:t>
            </a:r>
            <a:r>
              <a:rPr lang="it-IT" sz="2200" dirty="0" err="1">
                <a:latin typeface="Century Gothic" panose="020B0502020202020204" pitchFamily="34" charset="0"/>
              </a:rPr>
              <a:t>marketplace</a:t>
            </a:r>
            <a:r>
              <a:rPr lang="it-IT" sz="2200" dirty="0">
                <a:latin typeface="Century Gothic" panose="020B0502020202020204" pitchFamily="34" charset="0"/>
              </a:rPr>
              <a:t> </a:t>
            </a:r>
            <a:r>
              <a:rPr lang="it-IT" sz="2200" b="1" dirty="0" err="1">
                <a:latin typeface="Century Gothic" panose="020B0502020202020204" pitchFamily="34" charset="0"/>
              </a:rPr>
              <a:t>Amazon.Com</a:t>
            </a:r>
            <a:r>
              <a:rPr lang="it-IT" sz="2200" dirty="0">
                <a:latin typeface="Century Gothic" panose="020B0502020202020204" pitchFamily="34" charset="0"/>
              </a:rPr>
              <a:t> attraverso lo </a:t>
            </a:r>
            <a:r>
              <a:rPr lang="it-IT" sz="2200" dirty="0" err="1">
                <a:latin typeface="Century Gothic" panose="020B0502020202020204" pitchFamily="34" charset="0"/>
              </a:rPr>
              <a:t>Store</a:t>
            </a:r>
            <a:r>
              <a:rPr lang="it-IT" sz="2200" dirty="0">
                <a:latin typeface="Century Gothic" panose="020B0502020202020204" pitchFamily="34" charset="0"/>
              </a:rPr>
              <a:t> di un fornitore </a:t>
            </a:r>
            <a:r>
              <a:rPr lang="it-IT" sz="2200" dirty="0" smtClean="0">
                <a:latin typeface="Century Gothic" panose="020B0502020202020204" pitchFamily="34" charset="0"/>
              </a:rPr>
              <a:t>specializzato</a:t>
            </a:r>
            <a:endParaRPr lang="it-IT" sz="2200" dirty="0" smtClean="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323366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aura.molteni\Downloads\pedro-lastra-157071-unsplash.jpg"/>
          <p:cNvPicPr>
            <a:picLocks noChangeAspect="1" noChangeArrowheads="1"/>
          </p:cNvPicPr>
          <p:nvPr/>
        </p:nvPicPr>
        <p:blipFill>
          <a:blip r:embed="rId3" cstate="print"/>
          <a:srcRect/>
          <a:stretch>
            <a:fillRect/>
          </a:stretch>
        </p:blipFill>
        <p:spPr bwMode="auto">
          <a:xfrm>
            <a:off x="0" y="0"/>
            <a:ext cx="9144000" cy="5715000"/>
          </a:xfrm>
          <a:prstGeom prst="rect">
            <a:avLst/>
          </a:prstGeom>
          <a:noFill/>
        </p:spPr>
      </p:pic>
      <p:sp>
        <p:nvSpPr>
          <p:cNvPr id="7" name="Rettangolo 6"/>
          <p:cNvSpPr/>
          <p:nvPr/>
        </p:nvSpPr>
        <p:spPr>
          <a:xfrm>
            <a:off x="1439056" y="359763"/>
            <a:ext cx="6168452" cy="41107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2" y="4470485"/>
            <a:ext cx="9143998" cy="785191"/>
          </a:xfrm>
          <a:prstGeom prst="rect">
            <a:avLst/>
          </a:prstGeom>
          <a:solidFill>
            <a:schemeClr val="accent1">
              <a:lumMod val="5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p:cNvSpPr/>
          <p:nvPr/>
        </p:nvSpPr>
        <p:spPr>
          <a:xfrm>
            <a:off x="7249886" y="4470485"/>
            <a:ext cx="1559966" cy="1008397"/>
          </a:xfrm>
          <a:prstGeom prst="rect">
            <a:avLst/>
          </a:prstGeom>
          <a:solidFill>
            <a:schemeClr val="bg1"/>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62188" y="4587996"/>
            <a:ext cx="1335359" cy="667680"/>
          </a:xfrm>
          <a:prstGeom prst="rect">
            <a:avLst/>
          </a:prstGeom>
        </p:spPr>
      </p:pic>
      <p:sp>
        <p:nvSpPr>
          <p:cNvPr id="9" name="CasellaDiTesto 8"/>
          <p:cNvSpPr txBox="1"/>
          <p:nvPr/>
        </p:nvSpPr>
        <p:spPr>
          <a:xfrm>
            <a:off x="1487775" y="1768793"/>
            <a:ext cx="6168452" cy="646331"/>
          </a:xfrm>
          <a:prstGeom prst="rect">
            <a:avLst/>
          </a:prstGeom>
          <a:noFill/>
        </p:spPr>
        <p:txBody>
          <a:bodyPr wrap="square" rtlCol="0">
            <a:spAutoFit/>
          </a:bodyPr>
          <a:lstStyle/>
          <a:p>
            <a:pPr lvl="0" algn="ctr"/>
            <a:r>
              <a:rPr lang="it-IT" sz="3600" dirty="0" smtClean="0">
                <a:solidFill>
                  <a:schemeClr val="tx1">
                    <a:lumMod val="65000"/>
                    <a:lumOff val="35000"/>
                  </a:schemeClr>
                </a:solidFill>
                <a:latin typeface="Century Gothic" panose="020B0502020202020204" pitchFamily="34" charset="0"/>
              </a:rPr>
              <a:t>GRAZIE PER L’ATTENZIONE</a:t>
            </a:r>
          </a:p>
        </p:txBody>
      </p:sp>
    </p:spTree>
    <p:extLst>
      <p:ext uri="{BB962C8B-B14F-4D97-AF65-F5344CB8AC3E}">
        <p14:creationId xmlns:p14="http://schemas.microsoft.com/office/powerpoint/2010/main" val="64570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645" y="263233"/>
            <a:ext cx="998919" cy="499460"/>
          </a:xfrm>
          <a:prstGeom prst="rect">
            <a:avLst/>
          </a:prstGeom>
        </p:spPr>
      </p:pic>
      <p:sp>
        <p:nvSpPr>
          <p:cNvPr id="2" name="Segnaposto testo 1"/>
          <p:cNvSpPr>
            <a:spLocks noGrp="1"/>
          </p:cNvSpPr>
          <p:nvPr>
            <p:ph type="body" sz="quarter" idx="12"/>
          </p:nvPr>
        </p:nvSpPr>
        <p:spPr>
          <a:xfrm>
            <a:off x="217357" y="922713"/>
            <a:ext cx="8619146" cy="4434213"/>
          </a:xfrm>
        </p:spPr>
        <p:txBody>
          <a:bodyPr>
            <a:normAutofit fontScale="92500"/>
          </a:bodyPr>
          <a:lstStyle/>
          <a:p>
            <a:pPr>
              <a:buFont typeface="Wingdings" panose="05000000000000000000" pitchFamily="2" charset="2"/>
              <a:buChar char="q"/>
            </a:pPr>
            <a:r>
              <a:rPr lang="it-IT" sz="2400" dirty="0" smtClean="0">
                <a:solidFill>
                  <a:schemeClr val="tx1"/>
                </a:solidFill>
                <a:latin typeface="Century Gothic" panose="020B0502020202020204" pitchFamily="34" charset="0"/>
              </a:rPr>
              <a:t>Soggetto promotore: </a:t>
            </a:r>
          </a:p>
          <a:p>
            <a:pPr marL="0" indent="0">
              <a:buNone/>
            </a:pPr>
            <a:r>
              <a:rPr lang="it-IT" sz="2400" dirty="0" smtClean="0">
                <a:solidFill>
                  <a:srgbClr val="C00000"/>
                </a:solidFill>
                <a:latin typeface="Century Gothic" panose="020B0502020202020204" pitchFamily="34" charset="0"/>
              </a:rPr>
              <a:t>Camera di Commercio di Ravenna</a:t>
            </a:r>
          </a:p>
          <a:p>
            <a:pPr marL="0" indent="0">
              <a:buNone/>
            </a:pPr>
            <a:endParaRPr lang="it-IT" sz="2800" dirty="0" smtClean="0">
              <a:solidFill>
                <a:srgbClr val="C00000"/>
              </a:solidFill>
              <a:latin typeface="Century Gothic" panose="020B0502020202020204" pitchFamily="34" charset="0"/>
            </a:endParaRPr>
          </a:p>
          <a:p>
            <a:pPr>
              <a:buFont typeface="Wingdings" panose="05000000000000000000" pitchFamily="2" charset="2"/>
              <a:buChar char="q"/>
            </a:pPr>
            <a:r>
              <a:rPr lang="it-IT" sz="2400" dirty="0" smtClean="0">
                <a:solidFill>
                  <a:schemeClr val="tx1"/>
                </a:solidFill>
                <a:latin typeface="Century Gothic" panose="020B0502020202020204" pitchFamily="34" charset="0"/>
              </a:rPr>
              <a:t>Partner: </a:t>
            </a:r>
          </a:p>
          <a:p>
            <a:pPr marL="0" indent="0">
              <a:buNone/>
            </a:pPr>
            <a:r>
              <a:rPr lang="it-IT" sz="2400" dirty="0" smtClean="0">
                <a:solidFill>
                  <a:srgbClr val="00B050"/>
                </a:solidFill>
                <a:latin typeface="Century Gothic" panose="020B0502020202020204" pitchFamily="34" charset="0"/>
              </a:rPr>
              <a:t>Camere di Commercio di Modena e Reggio Emilia</a:t>
            </a:r>
          </a:p>
          <a:p>
            <a:pPr>
              <a:buFont typeface="Wingdings" panose="05000000000000000000" pitchFamily="2" charset="2"/>
              <a:buChar char="q"/>
            </a:pPr>
            <a:endParaRPr lang="it-IT" sz="2700" dirty="0" smtClean="0">
              <a:solidFill>
                <a:srgbClr val="00B050"/>
              </a:solidFill>
              <a:latin typeface="Century Gothic" panose="020B0502020202020204" pitchFamily="34" charset="0"/>
            </a:endParaRPr>
          </a:p>
          <a:p>
            <a:pPr algn="just">
              <a:buFont typeface="Wingdings" panose="05000000000000000000" pitchFamily="2" charset="2"/>
              <a:buChar char="q"/>
            </a:pPr>
            <a:r>
              <a:rPr lang="it-IT" sz="2400" dirty="0" smtClean="0">
                <a:solidFill>
                  <a:schemeClr val="tx1"/>
                </a:solidFill>
                <a:latin typeface="Century Gothic" panose="020B0502020202020204" pitchFamily="34" charset="0"/>
              </a:rPr>
              <a:t>Co-finanziatori:</a:t>
            </a:r>
          </a:p>
          <a:p>
            <a:pPr marL="0" indent="0" algn="just">
              <a:buNone/>
            </a:pPr>
            <a:r>
              <a:rPr lang="it-IT" sz="2400" dirty="0" smtClean="0">
                <a:solidFill>
                  <a:srgbClr val="3366CC"/>
                </a:solidFill>
                <a:latin typeface="Century Gothic" panose="020B0502020202020204" pitchFamily="34" charset="0"/>
              </a:rPr>
              <a:t>Camere di Commercio di Modena, Ravenna e Reggio Emilia</a:t>
            </a:r>
          </a:p>
          <a:p>
            <a:pPr marL="0" indent="0" algn="just">
              <a:buNone/>
            </a:pPr>
            <a:r>
              <a:rPr lang="it-IT" sz="2400" dirty="0" smtClean="0">
                <a:solidFill>
                  <a:srgbClr val="3366CC"/>
                </a:solidFill>
                <a:latin typeface="Century Gothic" panose="020B0502020202020204" pitchFamily="34" charset="0"/>
              </a:rPr>
              <a:t>Regione Emilia-Romagna </a:t>
            </a:r>
            <a:r>
              <a:rPr lang="it-IT" sz="2400" dirty="0" smtClean="0">
                <a:latin typeface="Century Gothic" panose="020B0502020202020204" pitchFamily="34" charset="0"/>
              </a:rPr>
              <a:t>bando per progetti di promozione del sistema produttivo regionale sui mercati esteri europei ed extra-europei 2019-2020 misura 4.1</a:t>
            </a:r>
            <a:endParaRPr lang="it-IT" sz="2400" dirty="0">
              <a:latin typeface="Century Gothic" panose="020B0502020202020204" pitchFamily="34" charset="0"/>
            </a:endParaRPr>
          </a:p>
        </p:txBody>
      </p:sp>
    </p:spTree>
    <p:extLst>
      <p:ext uri="{BB962C8B-B14F-4D97-AF65-F5344CB8AC3E}">
        <p14:creationId xmlns:p14="http://schemas.microsoft.com/office/powerpoint/2010/main" val="2894669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564621" y="1178397"/>
            <a:ext cx="2778188" cy="787908"/>
          </a:xfrm>
          <a:prstGeom prst="rect">
            <a:avLst/>
          </a:prstGeom>
          <a:noFill/>
        </p:spPr>
        <p:txBody>
          <a:bodyPr wrap="square" lIns="0" tIns="0" rIns="0" bIns="0" rtlCol="0">
            <a:spAutoFit/>
          </a:bodyPr>
          <a:lstStyle/>
          <a:p>
            <a:pPr>
              <a:lnSpc>
                <a:spcPct val="80000"/>
              </a:lnSpc>
            </a:pPr>
            <a:r>
              <a:rPr lang="en-US" sz="3200" dirty="0" smtClean="0">
                <a:solidFill>
                  <a:srgbClr val="3366CC"/>
                </a:solidFill>
                <a:latin typeface="Century Gothic" panose="020B0502020202020204" pitchFamily="34" charset="0"/>
                <a:ea typeface="Titillium Light" charset="0"/>
                <a:cs typeface="Titillium Light" charset="0"/>
              </a:rPr>
              <a:t>Trend food online</a:t>
            </a:r>
          </a:p>
        </p:txBody>
      </p:sp>
      <p:cxnSp>
        <p:nvCxnSpPr>
          <p:cNvPr id="14" name="Straight Connector 6"/>
          <p:cNvCxnSpPr/>
          <p:nvPr/>
        </p:nvCxnSpPr>
        <p:spPr>
          <a:xfrm rot="10800000">
            <a:off x="663210" y="4266522"/>
            <a:ext cx="691243" cy="0"/>
          </a:xfrm>
          <a:prstGeom prst="line">
            <a:avLst/>
          </a:prstGeom>
          <a:ln/>
        </p:spPr>
        <p:style>
          <a:lnRef idx="1">
            <a:schemeClr val="accent4"/>
          </a:lnRef>
          <a:fillRef idx="0">
            <a:schemeClr val="accent4"/>
          </a:fillRef>
          <a:effectRef idx="0">
            <a:schemeClr val="accent4"/>
          </a:effectRef>
          <a:fontRef idx="minor">
            <a:schemeClr val="tx1"/>
          </a:fontRef>
        </p:style>
      </p:cxnSp>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534" y="230865"/>
            <a:ext cx="998919" cy="499460"/>
          </a:xfrm>
          <a:prstGeom prst="rect">
            <a:avLst/>
          </a:prstGeom>
        </p:spPr>
      </p:pic>
      <p:sp>
        <p:nvSpPr>
          <p:cNvPr id="2" name="CasellaDiTesto 1"/>
          <p:cNvSpPr txBox="1"/>
          <p:nvPr/>
        </p:nvSpPr>
        <p:spPr>
          <a:xfrm>
            <a:off x="4823526" y="473802"/>
            <a:ext cx="4068547" cy="4385816"/>
          </a:xfrm>
          <a:prstGeom prst="rect">
            <a:avLst/>
          </a:prstGeom>
          <a:noFill/>
        </p:spPr>
        <p:txBody>
          <a:bodyPr wrap="square" rtlCol="0">
            <a:spAutoFit/>
          </a:bodyPr>
          <a:lstStyle/>
          <a:p>
            <a:r>
              <a:rPr lang="en-US" sz="2200" dirty="0" err="1" smtClean="0">
                <a:latin typeface="Century Gothic" panose="020B0502020202020204" pitchFamily="34" charset="0"/>
              </a:rPr>
              <a:t>Nel</a:t>
            </a:r>
            <a:r>
              <a:rPr lang="en-US" sz="2200" dirty="0" smtClean="0">
                <a:latin typeface="Century Gothic" panose="020B0502020202020204" pitchFamily="34" charset="0"/>
              </a:rPr>
              <a:t> 2018 </a:t>
            </a:r>
            <a:r>
              <a:rPr lang="en-US" sz="2200" dirty="0" err="1" smtClean="0">
                <a:latin typeface="Century Gothic" panose="020B0502020202020204" pitchFamily="34" charset="0"/>
              </a:rPr>
              <a:t>il</a:t>
            </a:r>
            <a:r>
              <a:rPr lang="en-US" sz="2200" dirty="0" smtClean="0">
                <a:latin typeface="Century Gothic" panose="020B0502020202020204" pitchFamily="34" charset="0"/>
              </a:rPr>
              <a:t> </a:t>
            </a:r>
            <a:r>
              <a:rPr lang="en-US" sz="2200" dirty="0" err="1" smtClean="0">
                <a:latin typeface="Century Gothic" panose="020B0502020202020204" pitchFamily="34" charset="0"/>
              </a:rPr>
              <a:t>valore</a:t>
            </a:r>
            <a:r>
              <a:rPr lang="en-US" sz="2200" dirty="0" smtClean="0">
                <a:latin typeface="Century Gothic" panose="020B0502020202020204" pitchFamily="34" charset="0"/>
              </a:rPr>
              <a:t> worldwide del </a:t>
            </a:r>
            <a:r>
              <a:rPr lang="en-US" sz="2200" dirty="0" err="1" smtClean="0">
                <a:latin typeface="Century Gothic" panose="020B0502020202020204" pitchFamily="34" charset="0"/>
              </a:rPr>
              <a:t>mercato</a:t>
            </a:r>
            <a:r>
              <a:rPr lang="en-US" sz="2200" dirty="0" smtClean="0">
                <a:latin typeface="Century Gothic" panose="020B0502020202020204" pitchFamily="34" charset="0"/>
              </a:rPr>
              <a:t> “grocery” on line era </a:t>
            </a:r>
            <a:r>
              <a:rPr lang="en-US" sz="2200" dirty="0" err="1" smtClean="0">
                <a:latin typeface="Century Gothic" panose="020B0502020202020204" pitchFamily="34" charset="0"/>
              </a:rPr>
              <a:t>pari</a:t>
            </a:r>
            <a:r>
              <a:rPr lang="en-US" sz="2200" dirty="0" smtClean="0">
                <a:latin typeface="Century Gothic" panose="020B0502020202020204" pitchFamily="34" charset="0"/>
              </a:rPr>
              <a:t> a 628 </a:t>
            </a:r>
            <a:r>
              <a:rPr lang="en-US" sz="2200" dirty="0" err="1" smtClean="0">
                <a:latin typeface="Century Gothic" panose="020B0502020202020204" pitchFamily="34" charset="0"/>
              </a:rPr>
              <a:t>mld</a:t>
            </a:r>
            <a:r>
              <a:rPr lang="en-US" sz="2200" dirty="0" smtClean="0">
                <a:latin typeface="Century Gothic" panose="020B0502020202020204" pitchFamily="34" charset="0"/>
              </a:rPr>
              <a:t> di USD</a:t>
            </a:r>
          </a:p>
          <a:p>
            <a:endParaRPr lang="en-US" sz="2200" dirty="0">
              <a:latin typeface="Century Gothic" panose="020B0502020202020204" pitchFamily="34" charset="0"/>
            </a:endParaRPr>
          </a:p>
          <a:p>
            <a:r>
              <a:rPr lang="en-US" sz="2200" dirty="0" smtClean="0">
                <a:latin typeface="Century Gothic" panose="020B0502020202020204" pitchFamily="34" charset="0"/>
              </a:rPr>
              <a:t>Il 10% </a:t>
            </a:r>
            <a:r>
              <a:rPr lang="en-US" sz="2200" dirty="0" err="1" smtClean="0">
                <a:latin typeface="Century Gothic" panose="020B0502020202020204" pitchFamily="34" charset="0"/>
              </a:rPr>
              <a:t>dei</a:t>
            </a:r>
            <a:r>
              <a:rPr lang="en-US" sz="2200" dirty="0" smtClean="0">
                <a:latin typeface="Century Gothic" panose="020B0502020202020204" pitchFamily="34" charset="0"/>
              </a:rPr>
              <a:t> </a:t>
            </a:r>
            <a:r>
              <a:rPr lang="en-US" sz="2200" dirty="0" err="1" smtClean="0">
                <a:latin typeface="Century Gothic" panose="020B0502020202020204" pitchFamily="34" charset="0"/>
              </a:rPr>
              <a:t>consumatori</a:t>
            </a:r>
            <a:r>
              <a:rPr lang="en-US" sz="2200" dirty="0" smtClean="0">
                <a:latin typeface="Century Gothic" panose="020B0502020202020204" pitchFamily="34" charset="0"/>
              </a:rPr>
              <a:t> </a:t>
            </a:r>
            <a:r>
              <a:rPr lang="en-US" sz="2200" dirty="0" err="1" smtClean="0">
                <a:latin typeface="Century Gothic" panose="020B0502020202020204" pitchFamily="34" charset="0"/>
              </a:rPr>
              <a:t>americani</a:t>
            </a:r>
            <a:r>
              <a:rPr lang="en-US" sz="2200" dirty="0" smtClean="0">
                <a:latin typeface="Century Gothic" panose="020B0502020202020204" pitchFamily="34" charset="0"/>
              </a:rPr>
              <a:t> </a:t>
            </a:r>
            <a:r>
              <a:rPr lang="en-US" sz="2200" dirty="0" err="1" smtClean="0">
                <a:latin typeface="Century Gothic" panose="020B0502020202020204" pitchFamily="34" charset="0"/>
              </a:rPr>
              <a:t>compra</a:t>
            </a:r>
            <a:r>
              <a:rPr lang="en-US" sz="2200" dirty="0" smtClean="0">
                <a:latin typeface="Century Gothic" panose="020B0502020202020204" pitchFamily="34" charset="0"/>
              </a:rPr>
              <a:t> </a:t>
            </a:r>
            <a:r>
              <a:rPr lang="en-US" sz="2200" dirty="0" err="1" smtClean="0">
                <a:latin typeface="Century Gothic" panose="020B0502020202020204" pitchFamily="34" charset="0"/>
              </a:rPr>
              <a:t>regolarmente</a:t>
            </a:r>
            <a:r>
              <a:rPr lang="en-US" sz="2200" dirty="0" smtClean="0">
                <a:latin typeface="Century Gothic" panose="020B0502020202020204" pitchFamily="34" charset="0"/>
              </a:rPr>
              <a:t> on line </a:t>
            </a:r>
            <a:r>
              <a:rPr lang="en-US" sz="2200" dirty="0" err="1" smtClean="0">
                <a:latin typeface="Century Gothic" panose="020B0502020202020204" pitchFamily="34" charset="0"/>
              </a:rPr>
              <a:t>prodotti</a:t>
            </a:r>
            <a:r>
              <a:rPr lang="en-US" sz="2200" dirty="0" smtClean="0">
                <a:latin typeface="Century Gothic" panose="020B0502020202020204" pitchFamily="34" charset="0"/>
              </a:rPr>
              <a:t> “grocery” </a:t>
            </a:r>
          </a:p>
          <a:p>
            <a:endParaRPr lang="en-US" sz="2200" dirty="0" smtClean="0">
              <a:latin typeface="Century Gothic" panose="020B0502020202020204" pitchFamily="34" charset="0"/>
            </a:endParaRPr>
          </a:p>
          <a:p>
            <a:r>
              <a:rPr lang="en-US" sz="2200" dirty="0" err="1" smtClean="0">
                <a:latin typeface="Century Gothic" panose="020B0502020202020204" pitchFamily="34" charset="0"/>
              </a:rPr>
              <a:t>Crescita</a:t>
            </a:r>
            <a:r>
              <a:rPr lang="en-US" sz="2200" dirty="0" smtClean="0">
                <a:latin typeface="Century Gothic" panose="020B0502020202020204" pitchFamily="34" charset="0"/>
              </a:rPr>
              <a:t> </a:t>
            </a:r>
            <a:r>
              <a:rPr lang="en-US" sz="2200" dirty="0" err="1" smtClean="0">
                <a:latin typeface="Century Gothic" panose="020B0502020202020204" pitchFamily="34" charset="0"/>
              </a:rPr>
              <a:t>esponenziale</a:t>
            </a:r>
            <a:r>
              <a:rPr lang="en-US" sz="2200" dirty="0" smtClean="0">
                <a:latin typeface="Century Gothic" panose="020B0502020202020204" pitchFamily="34" charset="0"/>
              </a:rPr>
              <a:t> </a:t>
            </a:r>
            <a:r>
              <a:rPr lang="en-US" sz="2200" dirty="0" err="1" smtClean="0">
                <a:latin typeface="Century Gothic" panose="020B0502020202020204" pitchFamily="34" charset="0"/>
              </a:rPr>
              <a:t>mercato</a:t>
            </a:r>
            <a:r>
              <a:rPr lang="en-US" sz="2200" dirty="0" smtClean="0">
                <a:latin typeface="Century Gothic" panose="020B0502020202020204" pitchFamily="34" charset="0"/>
              </a:rPr>
              <a:t> online</a:t>
            </a:r>
            <a:endParaRPr lang="en-US" sz="2200" dirty="0" smtClean="0"/>
          </a:p>
          <a:p>
            <a:endParaRPr lang="en-US" dirty="0"/>
          </a:p>
        </p:txBody>
      </p:sp>
      <p:sp>
        <p:nvSpPr>
          <p:cNvPr id="3" name="CasellaDiTesto 2"/>
          <p:cNvSpPr txBox="1"/>
          <p:nvPr/>
        </p:nvSpPr>
        <p:spPr>
          <a:xfrm>
            <a:off x="5594866" y="5146534"/>
            <a:ext cx="2803973" cy="261610"/>
          </a:xfrm>
          <a:prstGeom prst="rect">
            <a:avLst/>
          </a:prstGeom>
          <a:noFill/>
        </p:spPr>
        <p:txBody>
          <a:bodyPr wrap="none" rtlCol="0">
            <a:spAutoFit/>
          </a:bodyPr>
          <a:lstStyle/>
          <a:p>
            <a:r>
              <a:rPr lang="en-US" sz="1100" dirty="0" smtClean="0"/>
              <a:t>Fonte: Business insider intelligence report</a:t>
            </a:r>
            <a:endParaRPr lang="en-US" sz="1100" dirty="0"/>
          </a:p>
        </p:txBody>
      </p:sp>
      <p:pic>
        <p:nvPicPr>
          <p:cNvPr id="4" name="Immagine 3"/>
          <p:cNvPicPr>
            <a:picLocks noChangeAspect="1"/>
          </p:cNvPicPr>
          <p:nvPr/>
        </p:nvPicPr>
        <p:blipFill>
          <a:blip r:embed="rId3"/>
          <a:stretch>
            <a:fillRect/>
          </a:stretch>
        </p:blipFill>
        <p:spPr>
          <a:xfrm>
            <a:off x="663210" y="2702222"/>
            <a:ext cx="4020357" cy="2705922"/>
          </a:xfrm>
          <a:prstGeom prst="rect">
            <a:avLst/>
          </a:prstGeom>
        </p:spPr>
      </p:pic>
      <p:sp>
        <p:nvSpPr>
          <p:cNvPr id="9" name="CasellaDiTesto 8"/>
          <p:cNvSpPr txBox="1"/>
          <p:nvPr/>
        </p:nvSpPr>
        <p:spPr>
          <a:xfrm>
            <a:off x="5747266" y="5298934"/>
            <a:ext cx="2803973" cy="261610"/>
          </a:xfrm>
          <a:prstGeom prst="rect">
            <a:avLst/>
          </a:prstGeom>
          <a:noFill/>
        </p:spPr>
        <p:txBody>
          <a:bodyPr wrap="none" rtlCol="0">
            <a:spAutoFit/>
          </a:bodyPr>
          <a:lstStyle/>
          <a:p>
            <a:r>
              <a:rPr lang="en-US" sz="1100" dirty="0" smtClean="0"/>
              <a:t>Fonte: Business insider intelligence report</a:t>
            </a:r>
            <a:endParaRPr lang="en-US" sz="1100" dirty="0"/>
          </a:p>
        </p:txBody>
      </p:sp>
    </p:spTree>
    <p:extLst>
      <p:ext uri="{BB962C8B-B14F-4D97-AF65-F5344CB8AC3E}">
        <p14:creationId xmlns:p14="http://schemas.microsoft.com/office/powerpoint/2010/main" val="900514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364142" y="930585"/>
            <a:ext cx="8430792" cy="6426375"/>
          </a:xfrm>
          <a:prstGeom prst="rect">
            <a:avLst/>
          </a:prstGeom>
          <a:noFill/>
        </p:spPr>
        <p:txBody>
          <a:bodyPr wrap="square" lIns="0" tIns="0" rIns="0" bIns="0" rtlCol="0">
            <a:spAutoFit/>
          </a:bodyPr>
          <a:lstStyle/>
          <a:p>
            <a:pPr lvl="0" algn="ctr">
              <a:lnSpc>
                <a:spcPct val="80000"/>
              </a:lnSpc>
            </a:pPr>
            <a:r>
              <a:rPr lang="en-US" sz="2400" b="1" dirty="0">
                <a:solidFill>
                  <a:srgbClr val="3366CC"/>
                </a:solidFill>
                <a:latin typeface="Century Gothic" panose="020B0502020202020204" pitchFamily="34" charset="0"/>
                <a:ea typeface="Titillium Light" charset="0"/>
                <a:cs typeface="Titillium Light" charset="0"/>
              </a:rPr>
              <a:t>PERCHE’ GLI STATI UNITI?</a:t>
            </a:r>
          </a:p>
          <a:p>
            <a:pPr>
              <a:lnSpc>
                <a:spcPct val="80000"/>
              </a:lnSpc>
            </a:pPr>
            <a:endParaRPr lang="en-US" sz="2000" dirty="0" smtClean="0">
              <a:latin typeface="Century Gothic" panose="020B0502020202020204" pitchFamily="34" charset="0"/>
              <a:ea typeface="Titillium Light" charset="0"/>
              <a:cs typeface="Titillium Light" charset="0"/>
            </a:endParaRPr>
          </a:p>
          <a:p>
            <a:pPr marL="342900" indent="-342900">
              <a:lnSpc>
                <a:spcPct val="80000"/>
              </a:lnSpc>
              <a:buFont typeface="Arial" panose="020B0604020202020204" pitchFamily="34" charset="0"/>
              <a:buChar char="•"/>
            </a:pPr>
            <a:endParaRPr lang="en-US" sz="2200" dirty="0" smtClean="0">
              <a:latin typeface="Century Gothic" panose="020B0502020202020204" pitchFamily="34" charset="0"/>
              <a:ea typeface="Titillium Light" charset="0"/>
              <a:cs typeface="Titillium Light" charset="0"/>
            </a:endParaRPr>
          </a:p>
          <a:p>
            <a:pPr marL="342900" indent="-342900">
              <a:lnSpc>
                <a:spcPct val="80000"/>
              </a:lnSpc>
              <a:buFont typeface="Wingdings" panose="05000000000000000000" pitchFamily="2" charset="2"/>
              <a:buChar char="v"/>
            </a:pPr>
            <a:r>
              <a:rPr lang="en-US" sz="2200" dirty="0" smtClean="0">
                <a:latin typeface="Century Gothic" panose="020B0502020202020204" pitchFamily="34" charset="0"/>
                <a:ea typeface="Titillium Light" charset="0"/>
                <a:cs typeface="Titillium Light" charset="0"/>
              </a:rPr>
              <a:t>Si </a:t>
            </a:r>
            <a:r>
              <a:rPr lang="en-US" sz="2200" dirty="0" err="1" smtClean="0">
                <a:latin typeface="Century Gothic" panose="020B0502020202020204" pitchFamily="34" charset="0"/>
                <a:ea typeface="Titillium Light" charset="0"/>
                <a:cs typeface="Titillium Light" charset="0"/>
              </a:rPr>
              <a:t>prevede</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una</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crescita</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annua</a:t>
            </a:r>
            <a:r>
              <a:rPr lang="en-US" sz="2200" dirty="0" smtClean="0">
                <a:latin typeface="Century Gothic" panose="020B0502020202020204" pitchFamily="34" charset="0"/>
                <a:ea typeface="Titillium Light" charset="0"/>
                <a:cs typeface="Titillium Light" charset="0"/>
              </a:rPr>
              <a:t> del 9% del </a:t>
            </a:r>
            <a:r>
              <a:rPr lang="en-US" sz="2200" dirty="0" err="1" smtClean="0">
                <a:latin typeface="Century Gothic" panose="020B0502020202020204" pitchFamily="34" charset="0"/>
                <a:ea typeface="Titillium Light" charset="0"/>
                <a:cs typeface="Titillium Light" charset="0"/>
              </a:rPr>
              <a:t>fatturato</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proveniente</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dalla</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vendita</a:t>
            </a:r>
            <a:r>
              <a:rPr lang="en-US" sz="2200" dirty="0" smtClean="0">
                <a:latin typeface="Century Gothic" panose="020B0502020202020204" pitchFamily="34" charset="0"/>
                <a:ea typeface="Titillium Light" charset="0"/>
                <a:cs typeface="Titillium Light" charset="0"/>
              </a:rPr>
              <a:t> on line di </a:t>
            </a:r>
            <a:r>
              <a:rPr lang="en-US" sz="2200" dirty="0" err="1" smtClean="0">
                <a:latin typeface="Century Gothic" panose="020B0502020202020204" pitchFamily="34" charset="0"/>
                <a:ea typeface="Titillium Light" charset="0"/>
                <a:cs typeface="Titillium Light" charset="0"/>
              </a:rPr>
              <a:t>prodotti</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alimentari</a:t>
            </a:r>
            <a:endParaRPr lang="en-US" sz="2200" dirty="0" smtClean="0">
              <a:latin typeface="Century Gothic" panose="020B0502020202020204" pitchFamily="34" charset="0"/>
              <a:ea typeface="Titillium Light" charset="0"/>
              <a:cs typeface="Titillium Light" charset="0"/>
            </a:endParaRPr>
          </a:p>
          <a:p>
            <a:pPr marL="342900" indent="-342900">
              <a:lnSpc>
                <a:spcPct val="80000"/>
              </a:lnSpc>
              <a:buFont typeface="Arial" panose="020B0604020202020204" pitchFamily="34" charset="0"/>
              <a:buChar char="•"/>
            </a:pPr>
            <a:endParaRPr lang="en-US" sz="2200" dirty="0" smtClean="0">
              <a:latin typeface="Century Gothic" panose="020B0502020202020204" pitchFamily="34" charset="0"/>
              <a:ea typeface="Titillium Light" charset="0"/>
              <a:cs typeface="Titillium Light" charset="0"/>
            </a:endParaRPr>
          </a:p>
          <a:p>
            <a:pPr marL="342900" indent="-342900">
              <a:lnSpc>
                <a:spcPct val="80000"/>
              </a:lnSpc>
              <a:buFont typeface="Wingdings" panose="05000000000000000000" pitchFamily="2" charset="2"/>
              <a:buChar char="v"/>
            </a:pPr>
            <a:r>
              <a:rPr lang="en-US" sz="2200" dirty="0" err="1" smtClean="0">
                <a:latin typeface="Century Gothic" panose="020B0502020202020204" pitchFamily="34" charset="0"/>
                <a:ea typeface="Titillium Light" charset="0"/>
                <a:cs typeface="Titillium Light" charset="0"/>
              </a:rPr>
              <a:t>Nel</a:t>
            </a:r>
            <a:r>
              <a:rPr lang="en-US" sz="2200" dirty="0" smtClean="0">
                <a:latin typeface="Century Gothic" panose="020B0502020202020204" pitchFamily="34" charset="0"/>
                <a:ea typeface="Titillium Light" charset="0"/>
                <a:cs typeface="Titillium Light" charset="0"/>
              </a:rPr>
              <a:t> 2025 la quota di market share </a:t>
            </a:r>
            <a:r>
              <a:rPr lang="en-US" sz="2200" dirty="0" err="1" smtClean="0">
                <a:latin typeface="Century Gothic" panose="020B0502020202020204" pitchFamily="34" charset="0"/>
                <a:ea typeface="Titillium Light" charset="0"/>
                <a:cs typeface="Titillium Light" charset="0"/>
              </a:rPr>
              <a:t>dei</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prodotti</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alimentari</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raddoppierà</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oltre</a:t>
            </a:r>
            <a:r>
              <a:rPr lang="en-US" sz="2200" dirty="0" smtClean="0">
                <a:latin typeface="Century Gothic" panose="020B0502020202020204" pitchFamily="34" charset="0"/>
                <a:ea typeface="Titillium Light" charset="0"/>
                <a:cs typeface="Titillium Light" charset="0"/>
              </a:rPr>
              <a:t> 40 </a:t>
            </a:r>
            <a:r>
              <a:rPr lang="en-US" sz="2200" dirty="0" err="1" smtClean="0">
                <a:latin typeface="Century Gothic" panose="020B0502020202020204" pitchFamily="34" charset="0"/>
                <a:ea typeface="Titillium Light" charset="0"/>
                <a:cs typeface="Titillium Light" charset="0"/>
              </a:rPr>
              <a:t>miliardi</a:t>
            </a:r>
            <a:r>
              <a:rPr lang="en-US" sz="2200" dirty="0" smtClean="0">
                <a:latin typeface="Century Gothic" panose="020B0502020202020204" pitchFamily="34" charset="0"/>
                <a:ea typeface="Titillium Light" charset="0"/>
                <a:cs typeface="Titillium Light" charset="0"/>
              </a:rPr>
              <a:t> di </a:t>
            </a:r>
            <a:r>
              <a:rPr lang="en-US" sz="2200" dirty="0" err="1" smtClean="0">
                <a:latin typeface="Century Gothic" panose="020B0502020202020204" pitchFamily="34" charset="0"/>
                <a:ea typeface="Titillium Light" charset="0"/>
                <a:cs typeface="Titillium Light" charset="0"/>
              </a:rPr>
              <a:t>dollari</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contro</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i</a:t>
            </a:r>
            <a:r>
              <a:rPr lang="en-US" sz="2200" dirty="0" smtClean="0">
                <a:latin typeface="Century Gothic" panose="020B0502020202020204" pitchFamily="34" charset="0"/>
                <a:ea typeface="Titillium Light" charset="0"/>
                <a:cs typeface="Titillium Light" charset="0"/>
              </a:rPr>
              <a:t> 20,5 </a:t>
            </a:r>
            <a:r>
              <a:rPr lang="en-US" sz="2200" dirty="0" err="1" smtClean="0">
                <a:latin typeface="Century Gothic" panose="020B0502020202020204" pitchFamily="34" charset="0"/>
                <a:ea typeface="Titillium Light" charset="0"/>
                <a:cs typeface="Titillium Light" charset="0"/>
              </a:rPr>
              <a:t>attuali</a:t>
            </a:r>
            <a:r>
              <a:rPr lang="en-US" sz="2200" dirty="0" smtClean="0">
                <a:latin typeface="Century Gothic" panose="020B0502020202020204" pitchFamily="34" charset="0"/>
                <a:ea typeface="Titillium Light" charset="0"/>
                <a:cs typeface="Titillium Light" charset="0"/>
              </a:rPr>
              <a:t>)</a:t>
            </a:r>
          </a:p>
          <a:p>
            <a:pPr marL="342900" indent="-342900">
              <a:lnSpc>
                <a:spcPct val="80000"/>
              </a:lnSpc>
              <a:buFont typeface="Arial" panose="020B0604020202020204" pitchFamily="34" charset="0"/>
              <a:buChar char="•"/>
            </a:pPr>
            <a:endParaRPr lang="en-US" sz="2200" dirty="0">
              <a:latin typeface="Century Gothic" panose="020B0502020202020204" pitchFamily="34" charset="0"/>
              <a:ea typeface="Titillium Light" charset="0"/>
              <a:cs typeface="Titillium Light" charset="0"/>
            </a:endParaRPr>
          </a:p>
          <a:p>
            <a:pPr marL="342900" indent="-342900">
              <a:lnSpc>
                <a:spcPct val="80000"/>
              </a:lnSpc>
              <a:buFont typeface="Wingdings" panose="05000000000000000000" pitchFamily="2" charset="2"/>
              <a:buChar char="v"/>
            </a:pPr>
            <a:r>
              <a:rPr lang="en-US" sz="2200" dirty="0" err="1" smtClean="0">
                <a:latin typeface="Century Gothic" panose="020B0502020202020204" pitchFamily="34" charset="0"/>
                <a:ea typeface="Titillium Light" charset="0"/>
                <a:cs typeface="Titillium Light" charset="0"/>
              </a:rPr>
              <a:t>L’e</a:t>
            </a:r>
            <a:r>
              <a:rPr lang="en-US" sz="2200" dirty="0" smtClean="0">
                <a:latin typeface="Century Gothic" panose="020B0502020202020204" pitchFamily="34" charset="0"/>
                <a:ea typeface="Titillium Light" charset="0"/>
                <a:cs typeface="Titillium Light" charset="0"/>
              </a:rPr>
              <a:t>-grocery </a:t>
            </a:r>
            <a:r>
              <a:rPr lang="en-US" sz="2200" dirty="0" err="1" smtClean="0">
                <a:latin typeface="Century Gothic" panose="020B0502020202020204" pitchFamily="34" charset="0"/>
                <a:ea typeface="Titillium Light" charset="0"/>
                <a:cs typeface="Titillium Light" charset="0"/>
              </a:rPr>
              <a:t>porterà</a:t>
            </a:r>
            <a:r>
              <a:rPr lang="en-US" sz="2200" dirty="0" smtClean="0">
                <a:latin typeface="Century Gothic" panose="020B0502020202020204" pitchFamily="34" charset="0"/>
                <a:ea typeface="Titillium Light" charset="0"/>
                <a:cs typeface="Titillium Light" charset="0"/>
              </a:rPr>
              <a:t> ad </a:t>
            </a:r>
            <a:r>
              <a:rPr lang="en-US" sz="2200" dirty="0" err="1" smtClean="0">
                <a:latin typeface="Century Gothic" panose="020B0502020202020204" pitchFamily="34" charset="0"/>
                <a:ea typeface="Titillium Light" charset="0"/>
                <a:cs typeface="Titillium Light" charset="0"/>
              </a:rPr>
              <a:t>una</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rivoluzione</a:t>
            </a:r>
            <a:r>
              <a:rPr lang="en-US" sz="2200" dirty="0" smtClean="0">
                <a:latin typeface="Century Gothic" panose="020B0502020202020204" pitchFamily="34" charset="0"/>
                <a:ea typeface="Titillium Light" charset="0"/>
                <a:cs typeface="Titillium Light" charset="0"/>
              </a:rPr>
              <a:t> del </a:t>
            </a:r>
            <a:r>
              <a:rPr lang="en-US" sz="2200" dirty="0" err="1" smtClean="0">
                <a:latin typeface="Century Gothic" panose="020B0502020202020204" pitchFamily="34" charset="0"/>
                <a:ea typeface="Titillium Light" charset="0"/>
                <a:cs typeface="Titillium Light" charset="0"/>
              </a:rPr>
              <a:t>mondo</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della</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distribuzione</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americana</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tradizionale</a:t>
            </a:r>
            <a:endParaRPr lang="en-US" sz="2200" dirty="0" smtClean="0">
              <a:latin typeface="Century Gothic" panose="020B0502020202020204" pitchFamily="34" charset="0"/>
              <a:ea typeface="Titillium Light" charset="0"/>
              <a:cs typeface="Titillium Light" charset="0"/>
            </a:endParaRPr>
          </a:p>
          <a:p>
            <a:pPr>
              <a:lnSpc>
                <a:spcPct val="80000"/>
              </a:lnSpc>
            </a:pPr>
            <a:r>
              <a:rPr lang="en-US" sz="2200" dirty="0" smtClean="0">
                <a:latin typeface="Century Gothic" panose="020B0502020202020204" pitchFamily="34" charset="0"/>
                <a:ea typeface="Titillium Light" charset="0"/>
                <a:cs typeface="Titillium Light" charset="0"/>
              </a:rPr>
              <a:t> </a:t>
            </a:r>
          </a:p>
          <a:p>
            <a:pPr marL="342900" indent="-342900">
              <a:lnSpc>
                <a:spcPct val="80000"/>
              </a:lnSpc>
              <a:buFont typeface="Wingdings" panose="05000000000000000000" pitchFamily="2" charset="2"/>
              <a:buChar char="v"/>
            </a:pPr>
            <a:r>
              <a:rPr lang="en-US" sz="2200" dirty="0" smtClean="0">
                <a:latin typeface="Century Gothic" panose="020B0502020202020204" pitchFamily="34" charset="0"/>
                <a:ea typeface="Titillium Light" charset="0"/>
                <a:cs typeface="Titillium Light" charset="0"/>
              </a:rPr>
              <a:t>Lo shopping on line </a:t>
            </a:r>
            <a:r>
              <a:rPr lang="en-US" sz="2200" dirty="0" err="1" smtClean="0">
                <a:latin typeface="Century Gothic" panose="020B0502020202020204" pitchFamily="34" charset="0"/>
                <a:ea typeface="Titillium Light" charset="0"/>
                <a:cs typeface="Titillium Light" charset="0"/>
              </a:rPr>
              <a:t>veicolerà</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il</a:t>
            </a:r>
            <a:r>
              <a:rPr lang="en-US" sz="2200" dirty="0" smtClean="0">
                <a:latin typeface="Century Gothic" panose="020B0502020202020204" pitchFamily="34" charset="0"/>
                <a:ea typeface="Titillium Light" charset="0"/>
                <a:cs typeface="Titillium Light" charset="0"/>
              </a:rPr>
              <a:t> 20% del </a:t>
            </a:r>
            <a:r>
              <a:rPr lang="en-US" sz="2200" dirty="0" err="1" smtClean="0">
                <a:latin typeface="Century Gothic" panose="020B0502020202020204" pitchFamily="34" charset="0"/>
                <a:ea typeface="Titillium Light" charset="0"/>
                <a:cs typeface="Titillium Light" charset="0"/>
              </a:rPr>
              <a:t>mercato</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totale</a:t>
            </a:r>
            <a:r>
              <a:rPr lang="en-US" sz="2200" dirty="0" smtClean="0">
                <a:latin typeface="Century Gothic" panose="020B0502020202020204" pitchFamily="34" charset="0"/>
                <a:ea typeface="Titillium Light" charset="0"/>
                <a:cs typeface="Titillium Light" charset="0"/>
              </a:rPr>
              <a:t> con un </a:t>
            </a:r>
            <a:r>
              <a:rPr lang="en-US" sz="2200" dirty="0" err="1" smtClean="0">
                <a:latin typeface="Century Gothic" panose="020B0502020202020204" pitchFamily="34" charset="0"/>
                <a:ea typeface="Titillium Light" charset="0"/>
                <a:cs typeface="Titillium Light" charset="0"/>
              </a:rPr>
              <a:t>tasso</a:t>
            </a:r>
            <a:r>
              <a:rPr lang="en-US" sz="2200" dirty="0" smtClean="0">
                <a:latin typeface="Century Gothic" panose="020B0502020202020204" pitchFamily="34" charset="0"/>
                <a:ea typeface="Titillium Light" charset="0"/>
                <a:cs typeface="Titillium Light" charset="0"/>
              </a:rPr>
              <a:t> di </a:t>
            </a:r>
            <a:r>
              <a:rPr lang="en-US" sz="2200" dirty="0" err="1" smtClean="0">
                <a:latin typeface="Century Gothic" panose="020B0502020202020204" pitchFamily="34" charset="0"/>
                <a:ea typeface="Titillium Light" charset="0"/>
                <a:cs typeface="Titillium Light" charset="0"/>
              </a:rPr>
              <a:t>penetrazione</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pari</a:t>
            </a:r>
            <a:r>
              <a:rPr lang="en-US" sz="2200" dirty="0" smtClean="0">
                <a:latin typeface="Century Gothic" panose="020B0502020202020204" pitchFamily="34" charset="0"/>
                <a:ea typeface="Titillium Light" charset="0"/>
                <a:cs typeface="Titillium Light" charset="0"/>
              </a:rPr>
              <a:t> al 70% </a:t>
            </a:r>
            <a:r>
              <a:rPr lang="en-US" sz="2200" dirty="0" err="1" smtClean="0">
                <a:latin typeface="Century Gothic" panose="020B0502020202020204" pitchFamily="34" charset="0"/>
                <a:ea typeface="Titillium Light" charset="0"/>
                <a:cs typeface="Titillium Light" charset="0"/>
              </a:rPr>
              <a:t>dei</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consumatori</a:t>
            </a:r>
            <a:r>
              <a:rPr lang="en-US" sz="2200" dirty="0" smtClean="0">
                <a:latin typeface="Century Gothic" panose="020B0502020202020204" pitchFamily="34" charset="0"/>
                <a:ea typeface="Titillium Light" charset="0"/>
                <a:cs typeface="Titillium Light" charset="0"/>
              </a:rPr>
              <a:t> </a:t>
            </a:r>
            <a:r>
              <a:rPr lang="en-US" sz="2200" dirty="0" err="1" smtClean="0">
                <a:latin typeface="Century Gothic" panose="020B0502020202020204" pitchFamily="34" charset="0"/>
                <a:ea typeface="Titillium Light" charset="0"/>
                <a:cs typeface="Titillium Light" charset="0"/>
              </a:rPr>
              <a:t>americani</a:t>
            </a:r>
            <a:endParaRPr lang="en-US" sz="2200" dirty="0" smtClean="0">
              <a:latin typeface="Century Gothic" panose="020B0502020202020204" pitchFamily="34" charset="0"/>
              <a:ea typeface="Titillium Light" charset="0"/>
              <a:cs typeface="Titillium Light" charset="0"/>
            </a:endParaRPr>
          </a:p>
          <a:p>
            <a:pPr>
              <a:lnSpc>
                <a:spcPct val="80000"/>
              </a:lnSpc>
            </a:pPr>
            <a:r>
              <a:rPr lang="en-US" sz="3200" dirty="0" smtClean="0">
                <a:ea typeface="Titillium Light" charset="0"/>
                <a:cs typeface="Titillium Light" charset="0"/>
              </a:rPr>
              <a:t> </a:t>
            </a:r>
          </a:p>
          <a:p>
            <a:pPr>
              <a:lnSpc>
                <a:spcPct val="80000"/>
              </a:lnSpc>
            </a:pPr>
            <a:endParaRPr lang="en-US" sz="3200" dirty="0" smtClean="0">
              <a:ea typeface="Titillium Light" charset="0"/>
              <a:cs typeface="Titillium Light" charset="0"/>
            </a:endParaRPr>
          </a:p>
          <a:p>
            <a:pPr>
              <a:lnSpc>
                <a:spcPct val="80000"/>
              </a:lnSpc>
            </a:pPr>
            <a:endParaRPr lang="en-US" sz="3200" dirty="0">
              <a:ea typeface="Titillium Light" charset="0"/>
              <a:cs typeface="Titillium Light" charset="0"/>
            </a:endParaRPr>
          </a:p>
          <a:p>
            <a:pPr>
              <a:lnSpc>
                <a:spcPct val="80000"/>
              </a:lnSpc>
            </a:pPr>
            <a:endParaRPr lang="en-US" sz="3200" dirty="0" smtClean="0">
              <a:ea typeface="Titillium Light" charset="0"/>
              <a:cs typeface="Titillium Light" charset="0"/>
            </a:endParaRPr>
          </a:p>
          <a:p>
            <a:pPr>
              <a:lnSpc>
                <a:spcPct val="80000"/>
              </a:lnSpc>
            </a:pPr>
            <a:endParaRPr lang="en-US" sz="3200" dirty="0">
              <a:ea typeface="Titillium Light" charset="0"/>
              <a:cs typeface="Titillium Light" charset="0"/>
            </a:endParaRPr>
          </a:p>
          <a:p>
            <a:pPr>
              <a:lnSpc>
                <a:spcPct val="80000"/>
              </a:lnSpc>
            </a:pPr>
            <a:endParaRPr lang="en-US" sz="3200" dirty="0">
              <a:ea typeface="Titillium Light" charset="0"/>
              <a:cs typeface="Titillium Light" charset="0"/>
            </a:endParaRPr>
          </a:p>
        </p:txBody>
      </p:sp>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406" y="271325"/>
            <a:ext cx="998919" cy="499460"/>
          </a:xfrm>
          <a:prstGeom prst="rect">
            <a:avLst/>
          </a:prstGeom>
        </p:spPr>
      </p:pic>
    </p:spTree>
    <p:extLst>
      <p:ext uri="{BB962C8B-B14F-4D97-AF65-F5344CB8AC3E}">
        <p14:creationId xmlns:p14="http://schemas.microsoft.com/office/powerpoint/2010/main" val="2311217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1051519" y="722271"/>
            <a:ext cx="8190961" cy="295466"/>
          </a:xfrm>
          <a:prstGeom prst="rect">
            <a:avLst/>
          </a:prstGeom>
          <a:noFill/>
        </p:spPr>
        <p:txBody>
          <a:bodyPr wrap="square" lIns="0" tIns="0" rIns="0" bIns="0" rtlCol="0">
            <a:spAutoFit/>
          </a:bodyPr>
          <a:lstStyle/>
          <a:p>
            <a:pPr algn="ctr">
              <a:lnSpc>
                <a:spcPct val="80000"/>
              </a:lnSpc>
            </a:pPr>
            <a:r>
              <a:rPr lang="en-US" sz="2400" b="1" dirty="0" smtClean="0">
                <a:solidFill>
                  <a:srgbClr val="3366CC"/>
                </a:solidFill>
                <a:latin typeface="Century Gothic" panose="020B0502020202020204" pitchFamily="34" charset="0"/>
                <a:ea typeface="Titillium Light" charset="0"/>
                <a:cs typeface="Titillium Light" charset="0"/>
              </a:rPr>
              <a:t>PERCHE’ GLI STATI UNITI?</a:t>
            </a:r>
            <a:endParaRPr lang="en-US" sz="2400" b="1" dirty="0">
              <a:solidFill>
                <a:srgbClr val="3366CC"/>
              </a:solidFill>
              <a:latin typeface="Century Gothic" panose="020B0502020202020204" pitchFamily="34" charset="0"/>
              <a:ea typeface="Titillium Light" charset="0"/>
              <a:cs typeface="Titillium Light" charset="0"/>
            </a:endParaRPr>
          </a:p>
        </p:txBody>
      </p:sp>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371" y="222811"/>
            <a:ext cx="998919" cy="499460"/>
          </a:xfrm>
          <a:prstGeom prst="rect">
            <a:avLst/>
          </a:prstGeom>
        </p:spPr>
      </p:pic>
      <p:sp>
        <p:nvSpPr>
          <p:cNvPr id="3" name="Rettangolo 2"/>
          <p:cNvSpPr/>
          <p:nvPr/>
        </p:nvSpPr>
        <p:spPr>
          <a:xfrm>
            <a:off x="288570" y="1298576"/>
            <a:ext cx="4121590" cy="4508927"/>
          </a:xfrm>
          <a:prstGeom prst="rect">
            <a:avLst/>
          </a:prstGeom>
        </p:spPr>
        <p:txBody>
          <a:bodyPr wrap="square">
            <a:spAutoFit/>
          </a:bodyPr>
          <a:lstStyle/>
          <a:p>
            <a:r>
              <a:rPr lang="it-IT" sz="2200" dirty="0">
                <a:latin typeface="Century Gothic" panose="020B0502020202020204" pitchFamily="34" charset="0"/>
              </a:rPr>
              <a:t>Gli alimentari più venduti da Amazon negli Stati Uniti? </a:t>
            </a:r>
            <a:endParaRPr lang="it-IT" sz="2200" dirty="0" smtClean="0">
              <a:latin typeface="Century Gothic" panose="020B0502020202020204" pitchFamily="34" charset="0"/>
            </a:endParaRPr>
          </a:p>
          <a:p>
            <a:endParaRPr lang="it-IT" sz="800" dirty="0" smtClean="0">
              <a:latin typeface="Century Gothic" panose="020B0502020202020204" pitchFamily="34" charset="0"/>
            </a:endParaRPr>
          </a:p>
          <a:p>
            <a:r>
              <a:rPr lang="it-IT" sz="2200" dirty="0" smtClean="0">
                <a:latin typeface="Century Gothic" panose="020B0502020202020204" pitchFamily="34" charset="0"/>
              </a:rPr>
              <a:t>In </a:t>
            </a:r>
            <a:r>
              <a:rPr lang="it-IT" sz="2200" dirty="0">
                <a:latin typeface="Century Gothic" panose="020B0502020202020204" pitchFamily="34" charset="0"/>
              </a:rPr>
              <a:t>cima le bevande, in particolare il </a:t>
            </a:r>
            <a:r>
              <a:rPr lang="it-IT" sz="2200" b="1" dirty="0">
                <a:latin typeface="Century Gothic" panose="020B0502020202020204" pitchFamily="34" charset="0"/>
              </a:rPr>
              <a:t>caffè</a:t>
            </a:r>
            <a:r>
              <a:rPr lang="it-IT" sz="2200" dirty="0">
                <a:latin typeface="Century Gothic" panose="020B0502020202020204" pitchFamily="34" charset="0"/>
              </a:rPr>
              <a:t>, da sempre la categoria di alimenti più venduta da Amazon. </a:t>
            </a:r>
            <a:endParaRPr lang="it-IT" sz="2200" dirty="0" smtClean="0">
              <a:latin typeface="Century Gothic" panose="020B0502020202020204" pitchFamily="34" charset="0"/>
            </a:endParaRPr>
          </a:p>
          <a:p>
            <a:r>
              <a:rPr lang="it-IT" sz="2200" dirty="0">
                <a:latin typeface="Century Gothic" panose="020B0502020202020204" pitchFamily="34" charset="0"/>
              </a:rPr>
              <a:t>A</a:t>
            </a:r>
            <a:r>
              <a:rPr lang="it-IT" sz="2200" dirty="0" smtClean="0">
                <a:latin typeface="Century Gothic" panose="020B0502020202020204" pitchFamily="34" charset="0"/>
              </a:rPr>
              <a:t>ltre </a:t>
            </a:r>
            <a:r>
              <a:rPr lang="it-IT" sz="2200" dirty="0">
                <a:latin typeface="Century Gothic" panose="020B0502020202020204" pitchFamily="34" charset="0"/>
              </a:rPr>
              <a:t>categorie che </a:t>
            </a:r>
            <a:r>
              <a:rPr lang="it-IT" sz="2200" dirty="0" smtClean="0">
                <a:latin typeface="Century Gothic" panose="020B0502020202020204" pitchFamily="34" charset="0"/>
              </a:rPr>
              <a:t>stanno </a:t>
            </a:r>
            <a:r>
              <a:rPr lang="it-IT" sz="2200" dirty="0">
                <a:latin typeface="Century Gothic" panose="020B0502020202020204" pitchFamily="34" charset="0"/>
              </a:rPr>
              <a:t>dando segnali molto </a:t>
            </a:r>
            <a:r>
              <a:rPr lang="it-IT" sz="2200" dirty="0" smtClean="0">
                <a:latin typeface="Century Gothic" panose="020B0502020202020204" pitchFamily="34" charset="0"/>
              </a:rPr>
              <a:t>interessanti sono: snack </a:t>
            </a:r>
            <a:r>
              <a:rPr lang="it-IT" sz="2200" dirty="0" err="1" smtClean="0">
                <a:latin typeface="Century Gothic" panose="020B0502020202020204" pitchFamily="34" charset="0"/>
              </a:rPr>
              <a:t>food</a:t>
            </a:r>
            <a:r>
              <a:rPr lang="it-IT" sz="2200" dirty="0" smtClean="0">
                <a:latin typeface="Century Gothic" panose="020B0502020202020204" pitchFamily="34" charset="0"/>
              </a:rPr>
              <a:t>, prodotti da forno e </a:t>
            </a:r>
          </a:p>
          <a:p>
            <a:r>
              <a:rPr lang="it-IT" sz="2200" dirty="0" smtClean="0">
                <a:latin typeface="Century Gothic" panose="020B0502020202020204" pitchFamily="34" charset="0"/>
              </a:rPr>
              <a:t>per colazione.</a:t>
            </a:r>
          </a:p>
          <a:p>
            <a:r>
              <a:rPr lang="it-IT" dirty="0" smtClean="0"/>
              <a:t> </a:t>
            </a:r>
            <a:endParaRPr lang="en-US" dirty="0"/>
          </a:p>
        </p:txBody>
      </p:sp>
      <p:pic>
        <p:nvPicPr>
          <p:cNvPr id="4" name="Immagine 3"/>
          <p:cNvPicPr>
            <a:picLocks noChangeAspect="1"/>
          </p:cNvPicPr>
          <p:nvPr/>
        </p:nvPicPr>
        <p:blipFill>
          <a:blip r:embed="rId3"/>
          <a:stretch>
            <a:fillRect/>
          </a:stretch>
        </p:blipFill>
        <p:spPr>
          <a:xfrm>
            <a:off x="4620552" y="2724258"/>
            <a:ext cx="4363515" cy="2855934"/>
          </a:xfrm>
          <a:prstGeom prst="rect">
            <a:avLst/>
          </a:prstGeom>
        </p:spPr>
      </p:pic>
    </p:spTree>
    <p:extLst>
      <p:ext uri="{BB962C8B-B14F-4D97-AF65-F5344CB8AC3E}">
        <p14:creationId xmlns:p14="http://schemas.microsoft.com/office/powerpoint/2010/main" val="809721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337279" y="877078"/>
            <a:ext cx="8439462" cy="6026265"/>
          </a:xfrm>
          <a:prstGeom prst="rect">
            <a:avLst/>
          </a:prstGeom>
          <a:noFill/>
        </p:spPr>
        <p:txBody>
          <a:bodyPr wrap="square" lIns="0" tIns="0" rIns="0" bIns="0" rtlCol="0">
            <a:spAutoFit/>
          </a:bodyPr>
          <a:lstStyle/>
          <a:p>
            <a:pPr>
              <a:lnSpc>
                <a:spcPct val="80000"/>
              </a:lnSpc>
            </a:pPr>
            <a:endParaRPr lang="en-US" sz="900" dirty="0">
              <a:latin typeface="Century Gothic" panose="020B0502020202020204" pitchFamily="34" charset="0"/>
            </a:endParaRPr>
          </a:p>
          <a:p>
            <a:pPr lvl="0" algn="ctr">
              <a:lnSpc>
                <a:spcPct val="80000"/>
              </a:lnSpc>
            </a:pPr>
            <a:r>
              <a:rPr lang="en-US" sz="2400" b="1" dirty="0">
                <a:solidFill>
                  <a:srgbClr val="3366CC"/>
                </a:solidFill>
                <a:latin typeface="Century Gothic" panose="020B0502020202020204" pitchFamily="34" charset="0"/>
                <a:ea typeface="Titillium Light" charset="0"/>
                <a:cs typeface="Titillium Light" charset="0"/>
              </a:rPr>
              <a:t>DATI TREND FOOD MARKETPLACE </a:t>
            </a:r>
            <a:r>
              <a:rPr lang="en-US" sz="2400" b="1" dirty="0" smtClean="0">
                <a:solidFill>
                  <a:srgbClr val="3366CC"/>
                </a:solidFill>
                <a:latin typeface="Century Gothic" panose="020B0502020202020204" pitchFamily="34" charset="0"/>
                <a:ea typeface="Titillium Light" charset="0"/>
                <a:cs typeface="Titillium Light" charset="0"/>
              </a:rPr>
              <a:t>USA</a:t>
            </a:r>
          </a:p>
          <a:p>
            <a:pPr lvl="0" algn="ctr">
              <a:lnSpc>
                <a:spcPct val="80000"/>
              </a:lnSpc>
            </a:pPr>
            <a:r>
              <a:rPr lang="en-US" sz="1400" b="1" dirty="0" smtClean="0">
                <a:solidFill>
                  <a:srgbClr val="3366CC"/>
                </a:solidFill>
                <a:latin typeface="Century Gothic" panose="020B0502020202020204" pitchFamily="34" charset="0"/>
                <a:ea typeface="Titillium Light" charset="0"/>
                <a:cs typeface="Titillium Light" charset="0"/>
              </a:rPr>
              <a:t> </a:t>
            </a:r>
            <a:endParaRPr lang="en-US" sz="1400" b="1" dirty="0">
              <a:solidFill>
                <a:srgbClr val="3366CC"/>
              </a:solidFill>
              <a:latin typeface="Century Gothic" panose="020B0502020202020204" pitchFamily="34" charset="0"/>
              <a:ea typeface="Titillium Light" charset="0"/>
              <a:cs typeface="Titillium Light" charset="0"/>
            </a:endParaRPr>
          </a:p>
          <a:p>
            <a:r>
              <a:rPr lang="it-IT" sz="1300" dirty="0" smtClean="0">
                <a:latin typeface="Century Gothic" panose="020B0502020202020204" pitchFamily="34" charset="0"/>
              </a:rPr>
              <a:t>Il </a:t>
            </a:r>
            <a:r>
              <a:rPr lang="it-IT" sz="1300" dirty="0">
                <a:latin typeface="Century Gothic" panose="020B0502020202020204" pitchFamily="34" charset="0"/>
              </a:rPr>
              <a:t>mercato </a:t>
            </a:r>
            <a:r>
              <a:rPr lang="it-IT" sz="1300" dirty="0" smtClean="0">
                <a:latin typeface="Century Gothic" panose="020B0502020202020204" pitchFamily="34" charset="0"/>
              </a:rPr>
              <a:t>del </a:t>
            </a:r>
            <a:r>
              <a:rPr lang="it-IT" sz="1300" dirty="0" err="1" smtClean="0">
                <a:latin typeface="Century Gothic" panose="020B0502020202020204" pitchFamily="34" charset="0"/>
              </a:rPr>
              <a:t>food</a:t>
            </a:r>
            <a:r>
              <a:rPr lang="it-IT" sz="1300" dirty="0" smtClean="0">
                <a:latin typeface="Century Gothic" panose="020B0502020202020204" pitchFamily="34" charset="0"/>
              </a:rPr>
              <a:t> </a:t>
            </a:r>
            <a:r>
              <a:rPr lang="it-IT" sz="1300" dirty="0">
                <a:latin typeface="Century Gothic" panose="020B0502020202020204" pitchFamily="34" charset="0"/>
              </a:rPr>
              <a:t>online è in ascesa </a:t>
            </a:r>
            <a:r>
              <a:rPr lang="it-IT" sz="1300" dirty="0" smtClean="0">
                <a:latin typeface="Century Gothic" panose="020B0502020202020204" pitchFamily="34" charset="0"/>
              </a:rPr>
              <a:t>negli USA</a:t>
            </a:r>
            <a:r>
              <a:rPr lang="it-IT" sz="1300" dirty="0">
                <a:latin typeface="Century Gothic" panose="020B0502020202020204" pitchFamily="34" charset="0"/>
              </a:rPr>
              <a:t>, secondo le stime contenute nel </a:t>
            </a:r>
            <a:r>
              <a:rPr lang="it-IT" sz="1300" dirty="0" smtClean="0">
                <a:latin typeface="Century Gothic" panose="020B0502020202020204" pitchFamily="34" charset="0"/>
              </a:rPr>
              <a:t>report </a:t>
            </a:r>
            <a:r>
              <a:rPr lang="it-IT" sz="1300" dirty="0">
                <a:latin typeface="Century Gothic" panose="020B0502020202020204" pitchFamily="34" charset="0"/>
              </a:rPr>
              <a:t>“</a:t>
            </a:r>
            <a:r>
              <a:rPr lang="it-IT" sz="1300" dirty="0" err="1">
                <a:latin typeface="Century Gothic" panose="020B0502020202020204" pitchFamily="34" charset="0"/>
              </a:rPr>
              <a:t>Grocery</a:t>
            </a:r>
            <a:r>
              <a:rPr lang="it-IT" sz="1300" dirty="0">
                <a:latin typeface="Century Gothic" panose="020B0502020202020204" pitchFamily="34" charset="0"/>
              </a:rPr>
              <a:t> </a:t>
            </a:r>
            <a:r>
              <a:rPr lang="it-IT" sz="1300" dirty="0" smtClean="0">
                <a:latin typeface="Century Gothic" panose="020B0502020202020204" pitchFamily="34" charset="0"/>
              </a:rPr>
              <a:t>E-commerce </a:t>
            </a:r>
            <a:r>
              <a:rPr lang="it-IT" sz="1300" dirty="0">
                <a:latin typeface="Century Gothic" panose="020B0502020202020204" pitchFamily="34" charset="0"/>
              </a:rPr>
              <a:t>2019” di </a:t>
            </a:r>
            <a:r>
              <a:rPr lang="it-IT" sz="1300" dirty="0" smtClean="0">
                <a:latin typeface="Century Gothic" panose="020B0502020202020204" pitchFamily="34" charset="0"/>
              </a:rPr>
              <a:t>e-marketer</a:t>
            </a:r>
            <a:r>
              <a:rPr lang="it-IT" sz="1300" dirty="0">
                <a:latin typeface="Century Gothic" panose="020B0502020202020204" pitchFamily="34" charset="0"/>
              </a:rPr>
              <a:t>, crescerà del 18,2% a 19,89 miliardi, classificandosi così fra le categorie di prodotti con più rapida crescita online. Si prevedono crescite con tassi superiori alla media nei prossimi anni, anche se ancora il livello di penetrazione rimane basso</a:t>
            </a:r>
            <a:r>
              <a:rPr lang="it-IT" sz="1300" dirty="0" smtClean="0">
                <a:latin typeface="Century Gothic" panose="020B0502020202020204" pitchFamily="34" charset="0"/>
              </a:rPr>
              <a:t>.</a:t>
            </a:r>
          </a:p>
          <a:p>
            <a:endParaRPr lang="it-IT" sz="800" dirty="0">
              <a:latin typeface="Century Gothic" panose="020B0502020202020204" pitchFamily="34" charset="0"/>
            </a:endParaRPr>
          </a:p>
          <a:p>
            <a:r>
              <a:rPr lang="it-IT" sz="1300" dirty="0">
                <a:latin typeface="Century Gothic" panose="020B0502020202020204" pitchFamily="34" charset="0"/>
              </a:rPr>
              <a:t>Mentre l'e-commerce continua a essere il canale in più rapida crescita, il passaggio online di alimenti e bevande è stato relativamente lento rispetto ad altre categorie. Circa il 3% delle vendite di generi alimentari commestibili è attualmente online, mentre la media tra le categorie su tutti i canali di vendita al dettaglio è di circa il 20%, con alcune categorie guidate dall'e-commerce, come l'elettronica, che si avvicinano al 50% delle vendite online totali</a:t>
            </a:r>
            <a:r>
              <a:rPr lang="it-IT" sz="1300" dirty="0" smtClean="0">
                <a:latin typeface="Century Gothic" panose="020B0502020202020204" pitchFamily="34" charset="0"/>
              </a:rPr>
              <a:t>.</a:t>
            </a:r>
          </a:p>
          <a:p>
            <a:endParaRPr lang="it-IT" sz="800" dirty="0">
              <a:latin typeface="Century Gothic" panose="020B0502020202020204" pitchFamily="34" charset="0"/>
            </a:endParaRPr>
          </a:p>
          <a:p>
            <a:r>
              <a:rPr lang="it-IT" sz="1300" dirty="0">
                <a:latin typeface="Century Gothic" panose="020B0502020202020204" pitchFamily="34" charset="0"/>
              </a:rPr>
              <a:t>Secondo uno studio del </a:t>
            </a:r>
            <a:r>
              <a:rPr lang="it-IT" sz="1300" dirty="0" err="1">
                <a:latin typeface="Century Gothic" panose="020B0502020202020204" pitchFamily="34" charset="0"/>
              </a:rPr>
              <a:t>Coresight</a:t>
            </a:r>
            <a:r>
              <a:rPr lang="it-IT" sz="1300" dirty="0">
                <a:latin typeface="Century Gothic" panose="020B0502020202020204" pitchFamily="34" charset="0"/>
              </a:rPr>
              <a:t> </a:t>
            </a:r>
            <a:r>
              <a:rPr lang="it-IT" sz="1300" dirty="0" err="1">
                <a:latin typeface="Century Gothic" panose="020B0502020202020204" pitchFamily="34" charset="0"/>
              </a:rPr>
              <a:t>Research</a:t>
            </a:r>
            <a:r>
              <a:rPr lang="it-IT" sz="1300" dirty="0">
                <a:latin typeface="Century Gothic" panose="020B0502020202020204" pitchFamily="34" charset="0"/>
              </a:rPr>
              <a:t> del 2019, circa il 36,8% dei consumatori statunitensi ha acquistato generi alimentari online nell'ultimo anno, con un aumento significativo rispetto al 23,1% dell'anno precedente</a:t>
            </a:r>
            <a:r>
              <a:rPr lang="it-IT" sz="1300" dirty="0" smtClean="0">
                <a:latin typeface="Century Gothic" panose="020B0502020202020204" pitchFamily="34" charset="0"/>
              </a:rPr>
              <a:t>.</a:t>
            </a:r>
          </a:p>
          <a:p>
            <a:r>
              <a:rPr lang="it-IT" sz="1300" dirty="0" smtClean="0">
                <a:latin typeface="Century Gothic" panose="020B0502020202020204" pitchFamily="34" charset="0"/>
              </a:rPr>
              <a:t>Non </a:t>
            </a:r>
            <a:r>
              <a:rPr lang="it-IT" sz="1300" dirty="0">
                <a:latin typeface="Century Gothic" panose="020B0502020202020204" pitchFamily="34" charset="0"/>
              </a:rPr>
              <a:t>sorprende che siano i </a:t>
            </a:r>
            <a:r>
              <a:rPr lang="it-IT" sz="1300" dirty="0" err="1">
                <a:latin typeface="Century Gothic" panose="020B0502020202020204" pitchFamily="34" charset="0"/>
              </a:rPr>
              <a:t>M</a:t>
            </a:r>
            <a:r>
              <a:rPr lang="it-IT" sz="1300" dirty="0" err="1" smtClean="0">
                <a:latin typeface="Century Gothic" panose="020B0502020202020204" pitchFamily="34" charset="0"/>
              </a:rPr>
              <a:t>illennial</a:t>
            </a:r>
            <a:r>
              <a:rPr lang="it-IT" sz="1300" dirty="0" smtClean="0">
                <a:latin typeface="Century Gothic" panose="020B0502020202020204" pitchFamily="34" charset="0"/>
              </a:rPr>
              <a:t> </a:t>
            </a:r>
            <a:r>
              <a:rPr lang="it-IT" sz="1300" dirty="0">
                <a:latin typeface="Century Gothic" panose="020B0502020202020204" pitchFamily="34" charset="0"/>
              </a:rPr>
              <a:t>più vecchi (30-44) a guidare la carica, con il 45% che ha acquistato generi alimentari online. </a:t>
            </a:r>
          </a:p>
          <a:p>
            <a:r>
              <a:rPr lang="it-IT" sz="1300" dirty="0">
                <a:latin typeface="Century Gothic" panose="020B0502020202020204" pitchFamily="34" charset="0"/>
              </a:rPr>
              <a:t>Tuttavia, lo studio ha rilevato che quasi i tre quarti dei </a:t>
            </a:r>
            <a:r>
              <a:rPr lang="it-IT" sz="1300" dirty="0" err="1">
                <a:latin typeface="Century Gothic" panose="020B0502020202020204" pitchFamily="34" charset="0"/>
              </a:rPr>
              <a:t>Millennial</a:t>
            </a:r>
            <a:r>
              <a:rPr lang="it-IT" sz="1300" dirty="0">
                <a:latin typeface="Century Gothic" panose="020B0502020202020204" pitchFamily="34" charset="0"/>
              </a:rPr>
              <a:t> tendono ad acquistare online solo una piccola parte dei loro prodotti alimentari. Pertanto, sono stati compiuti progressi ma c'è ancora molta strada da fare per modificare in modo significativo i modelli di acquisto dei clienti. La vendita al dettaglio di generi alimentari è attualmente al 2% di penetrazione nell'e-commerce, rispetto al 12% complessivo</a:t>
            </a:r>
            <a:r>
              <a:rPr lang="it-IT" sz="1200" dirty="0">
                <a:latin typeface="Century Gothic" panose="020B0502020202020204" pitchFamily="34" charset="0"/>
              </a:rPr>
              <a:t>. </a:t>
            </a:r>
            <a:endParaRPr lang="it-IT" sz="1200" dirty="0" smtClean="0">
              <a:latin typeface="Century Gothic" panose="020B0502020202020204" pitchFamily="34" charset="0"/>
            </a:endParaRPr>
          </a:p>
          <a:p>
            <a:endParaRPr lang="it-IT" sz="1200" dirty="0"/>
          </a:p>
          <a:p>
            <a:endParaRPr lang="it-IT" sz="1200" dirty="0" smtClean="0"/>
          </a:p>
          <a:p>
            <a:endParaRPr lang="it-IT" sz="1200" dirty="0"/>
          </a:p>
          <a:p>
            <a:pPr algn="just"/>
            <a:endParaRPr lang="it-IT" sz="1200" dirty="0"/>
          </a:p>
          <a:p>
            <a:pPr>
              <a:lnSpc>
                <a:spcPct val="80000"/>
              </a:lnSpc>
            </a:pPr>
            <a:endParaRPr lang="en-US" sz="800" dirty="0" smtClean="0">
              <a:solidFill>
                <a:srgbClr val="FF0000"/>
              </a:solidFill>
              <a:latin typeface="Century Gothic" panose="020B0502020202020204" pitchFamily="34" charset="0"/>
              <a:ea typeface="Titillium Light" charset="0"/>
              <a:cs typeface="Titillium Light" charset="0"/>
            </a:endParaRPr>
          </a:p>
          <a:p>
            <a:pPr>
              <a:lnSpc>
                <a:spcPct val="80000"/>
              </a:lnSpc>
            </a:pPr>
            <a:r>
              <a:rPr lang="it-IT" sz="1200" dirty="0" smtClean="0"/>
              <a:t>.</a:t>
            </a:r>
            <a:endParaRPr lang="it-IT" sz="1200" dirty="0"/>
          </a:p>
          <a:p>
            <a:pPr>
              <a:lnSpc>
                <a:spcPct val="80000"/>
              </a:lnSpc>
            </a:pPr>
            <a:endParaRPr lang="en-US" sz="800" dirty="0" smtClean="0">
              <a:solidFill>
                <a:srgbClr val="FF0000"/>
              </a:solidFill>
              <a:latin typeface="Century Gothic" panose="020B0502020202020204" pitchFamily="34" charset="0"/>
              <a:ea typeface="Titillium Light" charset="0"/>
              <a:cs typeface="Titillium Light" charset="0"/>
            </a:endParaRPr>
          </a:p>
          <a:p>
            <a:pPr>
              <a:lnSpc>
                <a:spcPct val="80000"/>
              </a:lnSpc>
            </a:pPr>
            <a:endParaRPr lang="en-US" sz="3200" dirty="0">
              <a:solidFill>
                <a:srgbClr val="FF0000"/>
              </a:solidFill>
              <a:latin typeface="Century Gothic" panose="020B0502020202020204" pitchFamily="34" charset="0"/>
              <a:ea typeface="Titillium Light" charset="0"/>
              <a:cs typeface="Titillium Light" charset="0"/>
            </a:endParaRPr>
          </a:p>
        </p:txBody>
      </p:sp>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252" y="287509"/>
            <a:ext cx="998919" cy="499460"/>
          </a:xfrm>
          <a:prstGeom prst="rect">
            <a:avLst/>
          </a:prstGeom>
        </p:spPr>
      </p:pic>
      <p:sp>
        <p:nvSpPr>
          <p:cNvPr id="4" name="CasellaDiTesto 3"/>
          <p:cNvSpPr txBox="1"/>
          <p:nvPr/>
        </p:nvSpPr>
        <p:spPr>
          <a:xfrm>
            <a:off x="6925456" y="5336498"/>
            <a:ext cx="1851284" cy="261610"/>
          </a:xfrm>
          <a:prstGeom prst="rect">
            <a:avLst/>
          </a:prstGeom>
          <a:noFill/>
        </p:spPr>
        <p:txBody>
          <a:bodyPr wrap="square" rtlCol="0">
            <a:spAutoFit/>
          </a:bodyPr>
          <a:lstStyle/>
          <a:p>
            <a:r>
              <a:rPr lang="en-US" sz="1050" i="1" dirty="0" smtClean="0">
                <a:latin typeface="Century Gothic" panose="020B0502020202020204" pitchFamily="34" charset="0"/>
              </a:rPr>
              <a:t>Fonte: Netcomm report</a:t>
            </a:r>
            <a:endParaRPr lang="en-US" sz="1050" i="1" dirty="0">
              <a:latin typeface="Century Gothic" panose="020B0502020202020204" pitchFamily="34" charset="0"/>
            </a:endParaRPr>
          </a:p>
        </p:txBody>
      </p:sp>
    </p:spTree>
    <p:extLst>
      <p:ext uri="{BB962C8B-B14F-4D97-AF65-F5344CB8AC3E}">
        <p14:creationId xmlns:p14="http://schemas.microsoft.com/office/powerpoint/2010/main" val="4234727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532659" y="1053382"/>
            <a:ext cx="8334430" cy="4561249"/>
          </a:xfrm>
          <a:prstGeom prst="rect">
            <a:avLst/>
          </a:prstGeom>
          <a:noFill/>
        </p:spPr>
        <p:txBody>
          <a:bodyPr wrap="square" lIns="0" tIns="0" rIns="0" bIns="0" rtlCol="0">
            <a:spAutoFit/>
          </a:bodyPr>
          <a:lstStyle/>
          <a:p>
            <a:pPr algn="ctr">
              <a:lnSpc>
                <a:spcPct val="80000"/>
              </a:lnSpc>
            </a:pPr>
            <a:r>
              <a:rPr lang="en-US" sz="2400" b="1" dirty="0" smtClean="0">
                <a:solidFill>
                  <a:srgbClr val="3366CC"/>
                </a:solidFill>
                <a:latin typeface="Century Gothic" panose="020B0502020202020204" pitchFamily="34" charset="0"/>
                <a:ea typeface="Titillium Light" charset="0"/>
                <a:cs typeface="Titillium Light" charset="0"/>
              </a:rPr>
              <a:t>DATI TREND FOOD MARKETPLACE USA </a:t>
            </a:r>
          </a:p>
          <a:p>
            <a:pPr>
              <a:lnSpc>
                <a:spcPct val="80000"/>
              </a:lnSpc>
            </a:pPr>
            <a:endParaRPr lang="it-IT" sz="1400" dirty="0" smtClean="0">
              <a:latin typeface="Century Gothic" panose="020B0502020202020204" pitchFamily="34" charset="0"/>
            </a:endParaRPr>
          </a:p>
          <a:p>
            <a:pPr>
              <a:lnSpc>
                <a:spcPct val="80000"/>
              </a:lnSpc>
            </a:pPr>
            <a:endParaRPr lang="it-IT" sz="1400" dirty="0">
              <a:latin typeface="Century Gothic" panose="020B0502020202020204" pitchFamily="34" charset="0"/>
            </a:endParaRPr>
          </a:p>
          <a:p>
            <a:pPr>
              <a:lnSpc>
                <a:spcPct val="80000"/>
              </a:lnSpc>
            </a:pPr>
            <a:r>
              <a:rPr lang="it-IT" sz="1400" dirty="0">
                <a:latin typeface="Century Gothic" panose="020B0502020202020204" pitchFamily="34" charset="0"/>
              </a:rPr>
              <a:t>Il profilo di chi fa la spesa online è caratterizzato principalmente da persone giovani e famiglie benestanti che vivono e lavorano nelle zone urbane. L’attenzione al fattore tempo è uno dei motivi principali che determina la scelta di comprare online, meno tempo speso nei supermarket, più tempo guadagnato per sé stessi e la famiglia. Rimangono valori importantissimi la sostenibilità e il rispetto dell’ambiente. Generalmente queste persone hanno già avuto diverse esperienze con gli acquisti online. </a:t>
            </a:r>
            <a:endParaRPr lang="it-IT" sz="1400" dirty="0" smtClean="0">
              <a:latin typeface="Century Gothic" panose="020B0502020202020204" pitchFamily="34" charset="0"/>
            </a:endParaRPr>
          </a:p>
          <a:p>
            <a:pPr>
              <a:lnSpc>
                <a:spcPct val="80000"/>
              </a:lnSpc>
            </a:pPr>
            <a:endParaRPr lang="it-IT" sz="1400" dirty="0">
              <a:latin typeface="Century Gothic" panose="020B0502020202020204" pitchFamily="34" charset="0"/>
            </a:endParaRPr>
          </a:p>
          <a:p>
            <a:pPr>
              <a:lnSpc>
                <a:spcPct val="80000"/>
              </a:lnSpc>
            </a:pPr>
            <a:endParaRPr lang="it-IT" sz="1400" dirty="0">
              <a:latin typeface="Century Gothic" panose="020B0502020202020204" pitchFamily="34" charset="0"/>
            </a:endParaRPr>
          </a:p>
          <a:p>
            <a:pPr>
              <a:lnSpc>
                <a:spcPct val="80000"/>
              </a:lnSpc>
            </a:pPr>
            <a:r>
              <a:rPr lang="it-IT" sz="1400" kern="0" dirty="0">
                <a:latin typeface="Century Gothic" panose="020B0502020202020204" pitchFamily="34" charset="0"/>
              </a:rPr>
              <a:t>La possibilità di fare la spesa </a:t>
            </a:r>
            <a:r>
              <a:rPr lang="it-IT" sz="1400" kern="0" dirty="0" smtClean="0">
                <a:latin typeface="Century Gothic" panose="020B0502020202020204" pitchFamily="34" charset="0"/>
              </a:rPr>
              <a:t>online </a:t>
            </a:r>
            <a:r>
              <a:rPr lang="it-IT" sz="1400" kern="0" dirty="0">
                <a:latin typeface="Century Gothic" panose="020B0502020202020204" pitchFamily="34" charset="0"/>
              </a:rPr>
              <a:t>soddisfa il desiderio di queste persone di comprare in trasparenza e convenienza. Altro aspetto determinante di questa scelta sono i rapidi e continui miglioramenti della velocità e della disponibilità della consegna in giornata</a:t>
            </a:r>
          </a:p>
          <a:p>
            <a:pPr>
              <a:lnSpc>
                <a:spcPct val="80000"/>
              </a:lnSpc>
            </a:pPr>
            <a:endParaRPr lang="en-US" sz="1400" dirty="0" smtClean="0">
              <a:latin typeface="Century Gothic" panose="020B0502020202020204" pitchFamily="34" charset="0"/>
              <a:ea typeface="Titillium Light" charset="0"/>
              <a:cs typeface="Titillium Light" charset="0"/>
            </a:endParaRPr>
          </a:p>
          <a:p>
            <a:pPr>
              <a:lnSpc>
                <a:spcPct val="80000"/>
              </a:lnSpc>
            </a:pPr>
            <a:endParaRPr lang="en-US" sz="900" dirty="0">
              <a:latin typeface="Century Gothic" panose="020B0502020202020204" pitchFamily="34" charset="0"/>
              <a:ea typeface="Titillium Light" charset="0"/>
              <a:cs typeface="Titillium Light" charset="0"/>
            </a:endParaRPr>
          </a:p>
          <a:p>
            <a:endParaRPr lang="it-IT" sz="900" dirty="0" smtClean="0"/>
          </a:p>
          <a:p>
            <a:r>
              <a:rPr lang="it-IT" sz="1400" kern="0" dirty="0" smtClean="0">
                <a:latin typeface="Century Gothic" panose="020B0502020202020204" pitchFamily="34" charset="0"/>
              </a:rPr>
              <a:t>Consolidatosi </a:t>
            </a:r>
            <a:r>
              <a:rPr lang="it-IT" sz="1400" kern="0" dirty="0">
                <a:latin typeface="Century Gothic" panose="020B0502020202020204" pitchFamily="34" charset="0"/>
              </a:rPr>
              <a:t>in Italia da qualche anno, e in piena diffusione negli ultimi mesi, il business della Spesa Online è fortissimo negli USA.</a:t>
            </a:r>
          </a:p>
          <a:p>
            <a:r>
              <a:rPr lang="it-IT" sz="1400" kern="0" dirty="0">
                <a:latin typeface="Century Gothic" panose="020B0502020202020204" pitchFamily="34" charset="0"/>
              </a:rPr>
              <a:t>Attore principale, Amazon, che detiene la più grande quota di mercato delle vendite </a:t>
            </a:r>
            <a:r>
              <a:rPr lang="it-IT" sz="1400" kern="0" dirty="0" smtClean="0">
                <a:latin typeface="Century Gothic" panose="020B0502020202020204" pitchFamily="34" charset="0"/>
              </a:rPr>
              <a:t>di </a:t>
            </a:r>
            <a:r>
              <a:rPr lang="it-IT" sz="1400" kern="0" dirty="0" err="1">
                <a:latin typeface="Century Gothic" panose="020B0502020202020204" pitchFamily="34" charset="0"/>
              </a:rPr>
              <a:t>food</a:t>
            </a:r>
            <a:r>
              <a:rPr lang="it-IT" sz="1400" kern="0" dirty="0">
                <a:latin typeface="Century Gothic" panose="020B0502020202020204" pitchFamily="34" charset="0"/>
              </a:rPr>
              <a:t> online </a:t>
            </a:r>
            <a:r>
              <a:rPr lang="it-IT" sz="1400" kern="0" dirty="0" smtClean="0">
                <a:latin typeface="Century Gothic" panose="020B0502020202020204" pitchFamily="34" charset="0"/>
              </a:rPr>
              <a:t>statunitensi, </a:t>
            </a:r>
            <a:r>
              <a:rPr lang="it-IT" sz="1400" kern="0" dirty="0">
                <a:latin typeface="Century Gothic" panose="020B0502020202020204" pitchFamily="34" charset="0"/>
              </a:rPr>
              <a:t>nel 2019 al 32,7%.  Non marginali sono </a:t>
            </a:r>
            <a:r>
              <a:rPr lang="it-IT" sz="1400" kern="0" dirty="0" err="1">
                <a:latin typeface="Century Gothic" panose="020B0502020202020204" pitchFamily="34" charset="0"/>
              </a:rPr>
              <a:t>Walmart</a:t>
            </a:r>
            <a:r>
              <a:rPr lang="it-IT" sz="1400" kern="0" dirty="0">
                <a:latin typeface="Century Gothic" panose="020B0502020202020204" pitchFamily="34" charset="0"/>
              </a:rPr>
              <a:t>, Target, Kroger e </a:t>
            </a:r>
            <a:r>
              <a:rPr lang="it-IT" sz="1400" kern="0" dirty="0" err="1">
                <a:latin typeface="Century Gothic" panose="020B0502020202020204" pitchFamily="34" charset="0"/>
              </a:rPr>
              <a:t>Costco</a:t>
            </a:r>
            <a:r>
              <a:rPr lang="it-IT" sz="1400" kern="0" dirty="0">
                <a:latin typeface="Century Gothic" panose="020B0502020202020204" pitchFamily="34" charset="0"/>
              </a:rPr>
              <a:t>, che detengono una grossa fetta di mercato</a:t>
            </a:r>
            <a:r>
              <a:rPr lang="it-IT" sz="1400" dirty="0" smtClean="0"/>
              <a:t>.</a:t>
            </a:r>
          </a:p>
          <a:p>
            <a:endParaRPr lang="it-IT" sz="900" dirty="0"/>
          </a:p>
          <a:p>
            <a:endParaRPr lang="it-IT" sz="900" dirty="0" smtClean="0"/>
          </a:p>
          <a:p>
            <a:endParaRPr lang="it-IT" sz="900" dirty="0"/>
          </a:p>
          <a:p>
            <a:pPr>
              <a:lnSpc>
                <a:spcPct val="80000"/>
              </a:lnSpc>
            </a:pPr>
            <a:endParaRPr lang="en-US" sz="900" dirty="0">
              <a:solidFill>
                <a:srgbClr val="FF0000"/>
              </a:solidFill>
              <a:latin typeface="Century Gothic" panose="020B0502020202020204" pitchFamily="34" charset="0"/>
              <a:ea typeface="Titillium Light" charset="0"/>
              <a:cs typeface="Titillium Light" charset="0"/>
            </a:endParaRPr>
          </a:p>
        </p:txBody>
      </p:sp>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252" y="287509"/>
            <a:ext cx="998919" cy="499460"/>
          </a:xfrm>
          <a:prstGeom prst="rect">
            <a:avLst/>
          </a:prstGeom>
        </p:spPr>
      </p:pic>
      <p:sp>
        <p:nvSpPr>
          <p:cNvPr id="4" name="CasellaDiTesto 3"/>
          <p:cNvSpPr txBox="1"/>
          <p:nvPr/>
        </p:nvSpPr>
        <p:spPr>
          <a:xfrm>
            <a:off x="6738983" y="5146534"/>
            <a:ext cx="1645002" cy="246221"/>
          </a:xfrm>
          <a:prstGeom prst="rect">
            <a:avLst/>
          </a:prstGeom>
          <a:noFill/>
        </p:spPr>
        <p:txBody>
          <a:bodyPr wrap="none" rtlCol="0">
            <a:spAutoFit/>
          </a:bodyPr>
          <a:lstStyle/>
          <a:p>
            <a:r>
              <a:rPr lang="en-US" sz="1000" i="1" dirty="0" smtClean="0">
                <a:latin typeface="Century Gothic" panose="020B0502020202020204" pitchFamily="34" charset="0"/>
              </a:rPr>
              <a:t>Fonte: Netcomm report</a:t>
            </a:r>
            <a:endParaRPr lang="en-US" sz="1000" i="1" dirty="0">
              <a:latin typeface="Century Gothic" panose="020B0502020202020204" pitchFamily="34" charset="0"/>
            </a:endParaRPr>
          </a:p>
        </p:txBody>
      </p:sp>
    </p:spTree>
    <p:extLst>
      <p:ext uri="{BB962C8B-B14F-4D97-AF65-F5344CB8AC3E}">
        <p14:creationId xmlns:p14="http://schemas.microsoft.com/office/powerpoint/2010/main" val="699028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039" y="279417"/>
            <a:ext cx="998919" cy="499460"/>
          </a:xfrm>
          <a:prstGeom prst="rect">
            <a:avLst/>
          </a:prstGeom>
        </p:spPr>
      </p:pic>
      <p:sp>
        <p:nvSpPr>
          <p:cNvPr id="2" name="Rettangolo 1"/>
          <p:cNvSpPr/>
          <p:nvPr/>
        </p:nvSpPr>
        <p:spPr>
          <a:xfrm>
            <a:off x="650039" y="778877"/>
            <a:ext cx="8315935" cy="5447645"/>
          </a:xfrm>
          <a:prstGeom prst="rect">
            <a:avLst/>
          </a:prstGeom>
        </p:spPr>
        <p:txBody>
          <a:bodyPr wrap="square">
            <a:spAutoFit/>
          </a:bodyPr>
          <a:lstStyle/>
          <a:p>
            <a:pPr algn="ctr"/>
            <a:r>
              <a:rPr lang="it-IT" sz="2400" b="1" dirty="0">
                <a:solidFill>
                  <a:srgbClr val="3366CC"/>
                </a:solidFill>
                <a:latin typeface="Century Gothic" panose="020B0502020202020204" pitchFamily="34" charset="0"/>
              </a:rPr>
              <a:t>VANTAGGI</a:t>
            </a:r>
          </a:p>
          <a:p>
            <a:endParaRPr lang="it-IT" dirty="0">
              <a:latin typeface="Century Gothic" panose="020B0502020202020204" pitchFamily="34" charset="0"/>
            </a:endParaRPr>
          </a:p>
          <a:p>
            <a:endParaRPr lang="it-IT" dirty="0">
              <a:latin typeface="Century Gothic" panose="020B0502020202020204" pitchFamily="34" charset="0"/>
            </a:endParaRPr>
          </a:p>
          <a:p>
            <a:pPr marL="285750" indent="-285750">
              <a:buFont typeface="Wingdings" panose="05000000000000000000" pitchFamily="2" charset="2"/>
              <a:buChar char="ü"/>
            </a:pPr>
            <a:r>
              <a:rPr lang="it-IT" sz="2400" dirty="0">
                <a:latin typeface="Century Gothic" panose="020B0502020202020204" pitchFamily="34" charset="0"/>
              </a:rPr>
              <a:t>Introduzione al mercato ed accompagnamento </a:t>
            </a:r>
            <a:r>
              <a:rPr lang="it-IT" sz="2400" dirty="0" smtClean="0">
                <a:latin typeface="Century Gothic" panose="020B0502020202020204" pitchFamily="34" charset="0"/>
              </a:rPr>
              <a:t>strutturato</a:t>
            </a:r>
            <a:endParaRPr lang="it-IT" sz="2400" dirty="0">
              <a:latin typeface="Century Gothic" panose="020B0502020202020204" pitchFamily="34" charset="0"/>
            </a:endParaRPr>
          </a:p>
          <a:p>
            <a:endParaRPr lang="it-IT" sz="2400" dirty="0">
              <a:latin typeface="Century Gothic" panose="020B0502020202020204" pitchFamily="34" charset="0"/>
            </a:endParaRPr>
          </a:p>
          <a:p>
            <a:pPr marL="285750" indent="-285750">
              <a:buFont typeface="Wingdings" panose="05000000000000000000" pitchFamily="2" charset="2"/>
              <a:buChar char="ü"/>
            </a:pPr>
            <a:r>
              <a:rPr lang="it-IT" sz="2400" dirty="0" smtClean="0">
                <a:latin typeface="Century Gothic" panose="020B0502020202020204" pitchFamily="34" charset="0"/>
              </a:rPr>
              <a:t>Posizionamento di propri prodotti su uno dei </a:t>
            </a:r>
            <a:r>
              <a:rPr lang="it-IT" sz="2400" dirty="0" err="1" smtClean="0">
                <a:latin typeface="Century Gothic" panose="020B0502020202020204" pitchFamily="34" charset="0"/>
              </a:rPr>
              <a:t>marketplace</a:t>
            </a:r>
            <a:r>
              <a:rPr lang="it-IT" sz="2400" dirty="0" smtClean="0">
                <a:latin typeface="Century Gothic" panose="020B0502020202020204" pitchFamily="34" charset="0"/>
              </a:rPr>
              <a:t> più performanti a livello internazionale</a:t>
            </a:r>
          </a:p>
          <a:p>
            <a:pPr marL="285750" indent="-285750">
              <a:buFont typeface="Wingdings" panose="05000000000000000000" pitchFamily="2" charset="2"/>
              <a:buChar char="ü"/>
            </a:pPr>
            <a:endParaRPr lang="it-IT" sz="2400" dirty="0" smtClean="0">
              <a:latin typeface="Century Gothic" panose="020B0502020202020204" pitchFamily="34" charset="0"/>
            </a:endParaRPr>
          </a:p>
          <a:p>
            <a:pPr marL="342900" indent="-342900">
              <a:buFont typeface="Wingdings" panose="05000000000000000000" pitchFamily="2" charset="2"/>
              <a:buChar char="ü"/>
            </a:pPr>
            <a:r>
              <a:rPr lang="it-IT" sz="2400" dirty="0" smtClean="0">
                <a:latin typeface="Century Gothic" panose="020B0502020202020204" pitchFamily="34" charset="0"/>
              </a:rPr>
              <a:t>Concreta opportunità di commercializzazione diretta sul mercato target </a:t>
            </a:r>
            <a:endParaRPr lang="it-IT" sz="2400" dirty="0">
              <a:latin typeface="Century Gothic" panose="020B0502020202020204" pitchFamily="34" charset="0"/>
            </a:endParaRPr>
          </a:p>
          <a:p>
            <a:endParaRPr lang="it-IT" sz="2400" dirty="0">
              <a:latin typeface="Century Gothic" panose="020B0502020202020204" pitchFamily="34" charset="0"/>
            </a:endParaRPr>
          </a:p>
          <a:p>
            <a:pPr marL="285750" indent="-285750">
              <a:buFont typeface="Wingdings" panose="05000000000000000000" pitchFamily="2" charset="2"/>
              <a:buChar char="ü"/>
            </a:pPr>
            <a:r>
              <a:rPr lang="it-IT" sz="2400" dirty="0" err="1" smtClean="0">
                <a:latin typeface="Century Gothic" panose="020B0502020202020204" pitchFamily="34" charset="0"/>
              </a:rPr>
              <a:t>Follow</a:t>
            </a:r>
            <a:r>
              <a:rPr lang="it-IT" sz="2400" dirty="0" smtClean="0">
                <a:latin typeface="Century Gothic" panose="020B0502020202020204" pitchFamily="34" charset="0"/>
              </a:rPr>
              <a:t> </a:t>
            </a:r>
            <a:r>
              <a:rPr lang="it-IT" sz="2400" dirty="0">
                <a:latin typeface="Century Gothic" panose="020B0502020202020204" pitchFamily="34" charset="0"/>
              </a:rPr>
              <a:t>Up </a:t>
            </a:r>
            <a:r>
              <a:rPr lang="it-IT" sz="2400" dirty="0" smtClean="0">
                <a:latin typeface="Century Gothic" panose="020B0502020202020204" pitchFamily="34" charset="0"/>
              </a:rPr>
              <a:t>ed analisi dei risultati di vendita</a:t>
            </a:r>
          </a:p>
          <a:p>
            <a:pPr marL="285750" indent="-285750">
              <a:buFont typeface="Wingdings" panose="05000000000000000000" pitchFamily="2" charset="2"/>
              <a:buChar char="ü"/>
            </a:pPr>
            <a:endParaRPr lang="it-IT" sz="2400" dirty="0">
              <a:latin typeface="Century Gothic" panose="020B0502020202020204" pitchFamily="34" charset="0"/>
            </a:endParaRPr>
          </a:p>
          <a:p>
            <a:pPr marL="285750" indent="-285750">
              <a:buFont typeface="Wingdings" panose="05000000000000000000" pitchFamily="2" charset="2"/>
              <a:buChar char="ü"/>
            </a:pPr>
            <a:endParaRPr lang="it-IT" dirty="0" smtClean="0">
              <a:latin typeface="Century Gothic" panose="020B0502020202020204" pitchFamily="34" charset="0"/>
            </a:endParaRPr>
          </a:p>
          <a:p>
            <a:pPr marL="285750" indent="-285750">
              <a:buFont typeface="Wingdings" panose="05000000000000000000" pitchFamily="2" charset="2"/>
              <a:buChar char="ü"/>
            </a:pPr>
            <a:endParaRPr lang="it-IT" dirty="0">
              <a:latin typeface="Century Gothic" panose="020B0502020202020204" pitchFamily="34" charset="0"/>
            </a:endParaRPr>
          </a:p>
        </p:txBody>
      </p:sp>
    </p:spTree>
    <p:extLst>
      <p:ext uri="{BB962C8B-B14F-4D97-AF65-F5344CB8AC3E}">
        <p14:creationId xmlns:p14="http://schemas.microsoft.com/office/powerpoint/2010/main" val="74980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mos Master">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alizzato 1">
      <a:majorFont>
        <a:latin typeface="Arial Narrow"/>
        <a:ea typeface=""/>
        <a:cs typeface=""/>
      </a:majorFont>
      <a:minorFont>
        <a:latin typeface="Arial"/>
        <a:ea typeface=""/>
        <a:cs typeface=""/>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6862</TotalTime>
  <Words>1604</Words>
  <Application>Microsoft Office PowerPoint</Application>
  <PresentationFormat>Presentazione su schermo (16:10)</PresentationFormat>
  <Paragraphs>245</Paragraphs>
  <Slides>20</Slides>
  <Notes>2</Notes>
  <HiddenSlides>0</HiddenSlides>
  <MMClips>0</MMClips>
  <ScaleCrop>false</ScaleCrop>
  <HeadingPairs>
    <vt:vector size="4" baseType="variant">
      <vt:variant>
        <vt:lpstr>Tema</vt:lpstr>
      </vt:variant>
      <vt:variant>
        <vt:i4>2</vt:i4>
      </vt:variant>
      <vt:variant>
        <vt:lpstr>Titoli diapositive</vt:lpstr>
      </vt:variant>
      <vt:variant>
        <vt:i4>20</vt:i4>
      </vt:variant>
    </vt:vector>
  </HeadingPairs>
  <TitlesOfParts>
    <vt:vector size="22" baseType="lpstr">
      <vt:lpstr>Promos Master</vt:lpstr>
      <vt:lpstr>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PROMOS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Andrea Santoni</dc:creator>
  <cp:lastModifiedBy>Calzavara</cp:lastModifiedBy>
  <cp:revision>762</cp:revision>
  <cp:lastPrinted>2019-03-20T11:40:51Z</cp:lastPrinted>
  <dcterms:created xsi:type="dcterms:W3CDTF">2016-01-21T10:57:24Z</dcterms:created>
  <dcterms:modified xsi:type="dcterms:W3CDTF">2020-02-05T10:15:26Z</dcterms:modified>
</cp:coreProperties>
</file>